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2" r:id="rId4"/>
    <p:sldId id="258" r:id="rId5"/>
    <p:sldId id="259" r:id="rId6"/>
    <p:sldId id="266" r:id="rId7"/>
    <p:sldId id="261" r:id="rId8"/>
    <p:sldId id="264" r:id="rId9"/>
    <p:sldId id="267" r:id="rId10"/>
    <p:sldId id="268" r:id="rId11"/>
    <p:sldId id="269" r:id="rId12"/>
    <p:sldId id="270" r:id="rId13"/>
    <p:sldId id="271" r:id="rId14"/>
    <p:sldId id="273" r:id="rId15"/>
    <p:sldId id="274" r:id="rId16"/>
    <p:sldId id="275" r:id="rId17"/>
    <p:sldId id="272" r:id="rId18"/>
    <p:sldId id="265" r:id="rId19"/>
  </p:sldIdLst>
  <p:sldSz cx="18288000" cy="10287000"/>
  <p:notesSz cx="6858000" cy="9144000"/>
  <p:embeddedFontLst>
    <p:embeddedFont>
      <p:font typeface="Open Sans Bold" panose="020B0604020202020204" charset="0"/>
      <p:regular r:id="rId20"/>
    </p:embeddedFont>
    <p:embeddedFont>
      <p:font typeface="Raleway" pitchFamily="2"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87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4622" autoAdjust="0"/>
  </p:normalViewPr>
  <p:slideViewPr>
    <p:cSldViewPr>
      <p:cViewPr varScale="1">
        <p:scale>
          <a:sx n="72" d="100"/>
          <a:sy n="72" d="100"/>
        </p:scale>
        <p:origin x="85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sv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6.png"/><Relationship Id="rId7" Type="http://schemas.openxmlformats.org/officeDocument/2006/relationships/image" Target="../media/image47.pn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37.svg"/></Relationships>
</file>

<file path=ppt/slides/_rels/slide1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sv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6.png"/><Relationship Id="rId7" Type="http://schemas.openxmlformats.org/officeDocument/2006/relationships/image" Target="../media/image47.pn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37.svg"/></Relationships>
</file>

<file path=ppt/slides/_rels/slide1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sv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svg"/><Relationship Id="rId10" Type="http://schemas.openxmlformats.org/officeDocument/2006/relationships/image" Target="../media/image50.png"/><Relationship Id="rId4" Type="http://schemas.openxmlformats.org/officeDocument/2006/relationships/image" Target="../media/image24.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sv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svg"/><Relationship Id="rId10" Type="http://schemas.openxmlformats.org/officeDocument/2006/relationships/image" Target="../media/image51.png"/><Relationship Id="rId4" Type="http://schemas.openxmlformats.org/officeDocument/2006/relationships/image" Target="../media/image24.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sv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svg"/><Relationship Id="rId10" Type="http://schemas.openxmlformats.org/officeDocument/2006/relationships/image" Target="../media/image52.png"/><Relationship Id="rId4" Type="http://schemas.openxmlformats.org/officeDocument/2006/relationships/image" Target="../media/image24.pn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sv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svg"/><Relationship Id="rId10" Type="http://schemas.openxmlformats.org/officeDocument/2006/relationships/image" Target="../media/image53.png"/><Relationship Id="rId4" Type="http://schemas.openxmlformats.org/officeDocument/2006/relationships/image" Target="../media/image24.png"/><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6.png"/><Relationship Id="rId7" Type="http://schemas.openxmlformats.org/officeDocument/2006/relationships/image" Target="../media/image47.pn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37.svg"/></Relationships>
</file>

<file path=ppt/slides/_rels/slide18.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55.png"/><Relationship Id="rId7" Type="http://schemas.openxmlformats.org/officeDocument/2006/relationships/image" Target="../media/image2.png"/><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9.svg"/><Relationship Id="rId4" Type="http://schemas.openxmlformats.org/officeDocument/2006/relationships/image" Target="../media/image56.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sv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sv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0.svg"/><Relationship Id="rId7" Type="http://schemas.openxmlformats.org/officeDocument/2006/relationships/image" Target="../media/image18.svg"/><Relationship Id="rId12"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34.svg"/><Relationship Id="rId5" Type="http://schemas.openxmlformats.org/officeDocument/2006/relationships/image" Target="../media/image32.svg"/><Relationship Id="rId10" Type="http://schemas.openxmlformats.org/officeDocument/2006/relationships/image" Target="../media/image33.png"/><Relationship Id="rId4" Type="http://schemas.openxmlformats.org/officeDocument/2006/relationships/image" Target="../media/image31.jpeg"/><Relationship Id="rId9"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svg"/></Relationships>
</file>

<file path=ppt/slides/_rels/slide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sv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svg"/><Relationship Id="rId10" Type="http://schemas.openxmlformats.org/officeDocument/2006/relationships/image" Target="../media/image41.png"/><Relationship Id="rId4" Type="http://schemas.openxmlformats.org/officeDocument/2006/relationships/image" Target="../media/image24.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12.png"/><Relationship Id="rId5" Type="http://schemas.openxmlformats.org/officeDocument/2006/relationships/image" Target="../media/image36.png"/><Relationship Id="rId10" Type="http://schemas.openxmlformats.org/officeDocument/2006/relationships/image" Target="../media/image43.svg"/><Relationship Id="rId4" Type="http://schemas.openxmlformats.org/officeDocument/2006/relationships/image" Target="../media/image18.svg"/><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6.png"/><Relationship Id="rId7" Type="http://schemas.openxmlformats.org/officeDocument/2006/relationships/image" Target="../media/image47.pn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sv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svg"/><Relationship Id="rId10" Type="http://schemas.openxmlformats.org/officeDocument/2006/relationships/image" Target="../media/image49.png"/><Relationship Id="rId4" Type="http://schemas.openxmlformats.org/officeDocument/2006/relationships/image" Target="../media/image24.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7000"/>
          </a:blip>
          <a:srcRect l="529" r="1761" b="22561"/>
          <a:stretch>
            <a:fillRect/>
          </a:stretch>
        </p:blipFill>
        <p:spPr>
          <a:xfrm>
            <a:off x="9377825" y="-29220"/>
            <a:ext cx="8910175" cy="10287000"/>
          </a:xfrm>
          <a:prstGeom prst="rect">
            <a:avLst/>
          </a:prstGeom>
        </p:spPr>
      </p:pic>
      <p:grpSp>
        <p:nvGrpSpPr>
          <p:cNvPr id="3" name="Group 3"/>
          <p:cNvGrpSpPr/>
          <p:nvPr/>
        </p:nvGrpSpPr>
        <p:grpSpPr>
          <a:xfrm>
            <a:off x="2263758" y="5533110"/>
            <a:ext cx="13778687" cy="337636"/>
            <a:chOff x="0" y="0"/>
            <a:chExt cx="18371583" cy="450182"/>
          </a:xfrm>
        </p:grpSpPr>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15867" y="192883"/>
              <a:ext cx="17315579" cy="64933"/>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518"/>
              <a:ext cx="540137" cy="449664"/>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831446" y="0"/>
              <a:ext cx="540137" cy="449664"/>
            </a:xfrm>
            <a:prstGeom prst="rect">
              <a:avLst/>
            </a:prstGeom>
          </p:spPr>
        </p:pic>
      </p:grpSp>
      <p:pic>
        <p:nvPicPr>
          <p:cNvPr id="7" name="Picture 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525" y="0"/>
            <a:ext cx="1456670" cy="1456670"/>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r="20294"/>
          <a:stretch>
            <a:fillRect/>
          </a:stretch>
        </p:blipFill>
        <p:spPr>
          <a:xfrm>
            <a:off x="12466900" y="9633639"/>
            <a:ext cx="5830625" cy="54864"/>
          </a:xfrm>
          <a:prstGeom prst="rect">
            <a:avLst/>
          </a:prstGeom>
        </p:spPr>
      </p:pic>
      <p:pic>
        <p:nvPicPr>
          <p:cNvPr id="9" name="Picture 9"/>
          <p:cNvPicPr>
            <a:picLocks noChangeAspect="1"/>
          </p:cNvPicPr>
          <p:nvPr/>
        </p:nvPicPr>
        <p:blipFill>
          <a:blip r:embed="rId13"/>
          <a:srcRect/>
          <a:stretch>
            <a:fillRect/>
          </a:stretch>
        </p:blipFill>
        <p:spPr>
          <a:xfrm>
            <a:off x="6648105" y="1858327"/>
            <a:ext cx="4991790" cy="1349863"/>
          </a:xfrm>
          <a:prstGeom prst="rect">
            <a:avLst/>
          </a:prstGeom>
        </p:spPr>
      </p:pic>
      <p:pic>
        <p:nvPicPr>
          <p:cNvPr id="10" name="Picture 10"/>
          <p:cNvPicPr>
            <a:picLocks noChangeAspect="1"/>
          </p:cNvPicPr>
          <p:nvPr/>
        </p:nvPicPr>
        <p:blipFill>
          <a:blip r:embed="rId14">
            <a:alphaModFix amt="8999"/>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589378" y="0"/>
            <a:ext cx="10443655" cy="10287000"/>
          </a:xfrm>
          <a:prstGeom prst="rect">
            <a:avLst/>
          </a:prstGeom>
        </p:spPr>
      </p:pic>
      <p:sp>
        <p:nvSpPr>
          <p:cNvPr id="11" name="TextBox 11"/>
          <p:cNvSpPr txBox="1"/>
          <p:nvPr/>
        </p:nvSpPr>
        <p:spPr>
          <a:xfrm>
            <a:off x="3426563" y="3529964"/>
            <a:ext cx="13199914" cy="1200072"/>
          </a:xfrm>
          <a:prstGeom prst="rect">
            <a:avLst/>
          </a:prstGeom>
        </p:spPr>
        <p:txBody>
          <a:bodyPr lIns="0" tIns="0" rIns="0" bIns="0" rtlCol="0" anchor="t">
            <a:spAutoFit/>
          </a:bodyPr>
          <a:lstStyle/>
          <a:p>
            <a:pPr algn="ctr">
              <a:lnSpc>
                <a:spcPts val="9683"/>
              </a:lnSpc>
            </a:pPr>
            <a:r>
              <a:rPr lang="en-US" sz="8069" dirty="0">
                <a:solidFill>
                  <a:srgbClr val="E8870A"/>
                </a:solidFill>
                <a:latin typeface="Open Sans Bold"/>
              </a:rPr>
              <a:t>Spring Boot 3</a:t>
            </a:r>
            <a:r>
              <a:rPr lang="en-US" sz="8069" dirty="0">
                <a:solidFill>
                  <a:srgbClr val="FFFFFF"/>
                </a:solidFill>
                <a:latin typeface="Open Sans Bold"/>
              </a:rPr>
              <a:t> &amp; Beyond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638" r="22638"/>
          <a:stretch>
            <a:fillRect/>
          </a:stretch>
        </p:blipFill>
        <p:spPr>
          <a:xfrm>
            <a:off x="9838614" y="0"/>
            <a:ext cx="8449386" cy="10287000"/>
          </a:xfrm>
          <a:prstGeom prst="rect">
            <a:avLst/>
          </a:prstGeom>
        </p:spPr>
      </p:pic>
      <p:grpSp>
        <p:nvGrpSpPr>
          <p:cNvPr id="3" name="Group 3"/>
          <p:cNvGrpSpPr/>
          <p:nvPr/>
        </p:nvGrpSpPr>
        <p:grpSpPr>
          <a:xfrm>
            <a:off x="320878" y="247664"/>
            <a:ext cx="1165884" cy="1233164"/>
            <a:chOff x="0" y="0"/>
            <a:chExt cx="1554512" cy="1644218"/>
          </a:xfrm>
        </p:grpSpPr>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555419" cy="874676"/>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9093" y="0"/>
              <a:ext cx="555419" cy="874676"/>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1186692"/>
              <a:ext cx="555419" cy="457527"/>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99093" y="1186692"/>
              <a:ext cx="555419" cy="457527"/>
            </a:xfrm>
            <a:prstGeom prst="rect">
              <a:avLst/>
            </a:prstGeom>
          </p:spPr>
        </p:pic>
      </p:grpSp>
      <p:pic>
        <p:nvPicPr>
          <p:cNvPr id="8" name="Picture 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144000" y="8203342"/>
            <a:ext cx="1370713" cy="863549"/>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144000" y="9137701"/>
            <a:ext cx="1370713" cy="863549"/>
          </a:xfrm>
          <a:prstGeom prst="rect">
            <a:avLst/>
          </a:prstGeom>
        </p:spPr>
      </p:pic>
      <p:pic>
        <p:nvPicPr>
          <p:cNvPr id="10" name="Picture 1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144000" y="7278769"/>
            <a:ext cx="1370713" cy="863549"/>
          </a:xfrm>
          <a:prstGeom prst="rect">
            <a:avLst/>
          </a:prstGeom>
        </p:spPr>
      </p:pic>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144000" y="6355270"/>
            <a:ext cx="1370713" cy="863549"/>
          </a:xfrm>
          <a:prstGeom prst="rect">
            <a:avLst/>
          </a:prstGeom>
        </p:spPr>
      </p:pic>
    </p:spTree>
    <p:extLst>
      <p:ext uri="{BB962C8B-B14F-4D97-AF65-F5344CB8AC3E}">
        <p14:creationId xmlns:p14="http://schemas.microsoft.com/office/powerpoint/2010/main" val="688742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2811" r="20840" b="3582"/>
          <a:stretch>
            <a:fillRect/>
          </a:stretch>
        </p:blipFill>
        <p:spPr>
          <a:xfrm>
            <a:off x="12298819" y="0"/>
            <a:ext cx="5989181" cy="4812391"/>
          </a:xfrm>
          <a:prstGeom prst="rect">
            <a:avLst/>
          </a:prstGeom>
        </p:spPr>
      </p:pic>
      <p:grpSp>
        <p:nvGrpSpPr>
          <p:cNvPr id="5" name="Group 5"/>
          <p:cNvGrpSpPr>
            <a:grpSpLocks noChangeAspect="1"/>
          </p:cNvGrpSpPr>
          <p:nvPr/>
        </p:nvGrpSpPr>
        <p:grpSpPr>
          <a:xfrm>
            <a:off x="13472280" y="155787"/>
            <a:ext cx="4177328" cy="4177311"/>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7681" r="-17681"/>
              </a:stretch>
            </a:blipFill>
          </p:spPr>
        </p:sp>
      </p:gr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10" name="Tekstvak 9">
            <a:extLst>
              <a:ext uri="{FF2B5EF4-FFF2-40B4-BE49-F238E27FC236}">
                <a16:creationId xmlns:a16="http://schemas.microsoft.com/office/drawing/2014/main" id="{01F6762E-4298-4FAD-D85A-57EC81CA2C39}"/>
              </a:ext>
            </a:extLst>
          </p:cNvPr>
          <p:cNvSpPr txBox="1"/>
          <p:nvPr/>
        </p:nvSpPr>
        <p:spPr>
          <a:xfrm>
            <a:off x="990601" y="2226984"/>
            <a:ext cx="12122559" cy="4893647"/>
          </a:xfrm>
          <a:prstGeom prst="rect">
            <a:avLst/>
          </a:prstGeom>
          <a:noFill/>
        </p:spPr>
        <p:txBody>
          <a:bodyPr wrap="square" rtlCol="0">
            <a:spAutoFit/>
          </a:bodyPr>
          <a:lstStyle/>
          <a:p>
            <a:r>
              <a:rPr lang="nl-BE" sz="3600" dirty="0">
                <a:solidFill>
                  <a:srgbClr val="E8870A"/>
                </a:solidFill>
              </a:rPr>
              <a:t>Docker </a:t>
            </a:r>
            <a:r>
              <a:rPr lang="nl-BE" sz="3600" dirty="0" err="1">
                <a:solidFill>
                  <a:srgbClr val="E8870A"/>
                </a:solidFill>
              </a:rPr>
              <a:t>compose</a:t>
            </a:r>
            <a:endParaRPr lang="nl-BE" sz="3600" dirty="0">
              <a:solidFill>
                <a:srgbClr val="E8870A"/>
              </a:solidFill>
            </a:endParaRPr>
          </a:p>
          <a:p>
            <a:endParaRPr lang="nl-BE" sz="3600" dirty="0">
              <a:solidFill>
                <a:schemeClr val="bg1"/>
              </a:solidFill>
            </a:endParaRPr>
          </a:p>
          <a:p>
            <a:pPr algn="l"/>
            <a:r>
              <a:rPr lang="en-US" sz="2400" b="0" i="0" dirty="0">
                <a:solidFill>
                  <a:schemeClr val="bg1"/>
                </a:solidFill>
                <a:effectLst/>
                <a:latin typeface="Raleway" pitchFamily="2" charset="0"/>
              </a:rPr>
              <a:t>Typically, we’d run </a:t>
            </a:r>
            <a:r>
              <a:rPr lang="en-US" sz="2400" b="0" i="1" dirty="0">
                <a:solidFill>
                  <a:schemeClr val="bg1"/>
                </a:solidFill>
                <a:effectLst/>
                <a:latin typeface="Raleway" pitchFamily="2" charset="0"/>
              </a:rPr>
              <a:t>docker-compose up</a:t>
            </a:r>
            <a:r>
              <a:rPr lang="en-US" sz="2400" b="0" i="0" dirty="0">
                <a:solidFill>
                  <a:schemeClr val="bg1"/>
                </a:solidFill>
                <a:effectLst/>
                <a:latin typeface="Raleway" pitchFamily="2" charset="0"/>
              </a:rPr>
              <a:t> to start and </a:t>
            </a:r>
            <a:r>
              <a:rPr lang="en-US" sz="2400" b="0" i="1" dirty="0">
                <a:solidFill>
                  <a:schemeClr val="bg1"/>
                </a:solidFill>
                <a:effectLst/>
                <a:latin typeface="Raleway" pitchFamily="2" charset="0"/>
              </a:rPr>
              <a:t>docker-compose down</a:t>
            </a:r>
            <a:r>
              <a:rPr lang="en-US" sz="2400" b="0" i="0" dirty="0">
                <a:solidFill>
                  <a:schemeClr val="bg1"/>
                </a:solidFill>
                <a:effectLst/>
                <a:latin typeface="Raleway" pitchFamily="2" charset="0"/>
              </a:rPr>
              <a:t> to stop our containers based on a </a:t>
            </a:r>
            <a:r>
              <a:rPr lang="en-US" sz="2400" b="0" i="1" dirty="0">
                <a:solidFill>
                  <a:schemeClr val="bg1"/>
                </a:solidFill>
                <a:effectLst/>
                <a:latin typeface="Raleway" pitchFamily="2" charset="0"/>
              </a:rPr>
              <a:t>docker-</a:t>
            </a:r>
            <a:r>
              <a:rPr lang="en-US" sz="2400" b="0" i="1" dirty="0" err="1">
                <a:solidFill>
                  <a:schemeClr val="bg1"/>
                </a:solidFill>
                <a:effectLst/>
                <a:latin typeface="Raleway" pitchFamily="2" charset="0"/>
              </a:rPr>
              <a:t>compose.yml</a:t>
            </a:r>
            <a:r>
              <a:rPr lang="en-US" sz="2400" b="0" i="0" dirty="0">
                <a:solidFill>
                  <a:schemeClr val="bg1"/>
                </a:solidFill>
                <a:effectLst/>
                <a:latin typeface="Raleway" pitchFamily="2" charset="0"/>
              </a:rPr>
              <a:t>. We can now delegate those Docker Compose commands to Spring Boot 3. While the Spring Boot application starts or stops, it’ll also manage our containers.</a:t>
            </a:r>
          </a:p>
          <a:p>
            <a:pPr algn="l"/>
            <a:endParaRPr lang="en-US" sz="2400" dirty="0">
              <a:solidFill>
                <a:schemeClr val="bg1"/>
              </a:solidFill>
              <a:latin typeface="Raleway" pitchFamily="2" charset="0"/>
            </a:endParaRPr>
          </a:p>
          <a:p>
            <a:pPr algn="l"/>
            <a:r>
              <a:rPr lang="en-US" sz="2400" b="1" i="0" dirty="0">
                <a:solidFill>
                  <a:schemeClr val="bg1"/>
                </a:solidFill>
                <a:effectLst/>
                <a:latin typeface="Raleway" pitchFamily="2" charset="0"/>
              </a:rPr>
              <a:t>Furthermore, it has in-built management for multiple services, such as SQL databases, MongoDB, Cassandra, etc. Therefore, we might not need configuration classes or properties to duplicate in our application resource file</a:t>
            </a:r>
            <a:r>
              <a:rPr lang="en-US" sz="2400" b="0" i="0" dirty="0">
                <a:solidFill>
                  <a:schemeClr val="bg1"/>
                </a:solidFill>
                <a:effectLst/>
                <a:latin typeface="Raleway" pitchFamily="2" charset="0"/>
              </a:rPr>
              <a:t>.</a:t>
            </a:r>
          </a:p>
          <a:p>
            <a:br>
              <a:rPr lang="en-US" sz="2400" dirty="0"/>
            </a:br>
            <a:endParaRPr lang="en-US" sz="2400" b="0" i="0" dirty="0">
              <a:solidFill>
                <a:schemeClr val="bg1"/>
              </a:solidFill>
              <a:effectLst/>
              <a:latin typeface="Raleway" pitchFamily="2" charset="0"/>
            </a:endParaRPr>
          </a:p>
        </p:txBody>
      </p:sp>
    </p:spTree>
    <p:extLst>
      <p:ext uri="{BB962C8B-B14F-4D97-AF65-F5344CB8AC3E}">
        <p14:creationId xmlns:p14="http://schemas.microsoft.com/office/powerpoint/2010/main" val="493278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638" r="22638"/>
          <a:stretch>
            <a:fillRect/>
          </a:stretch>
        </p:blipFill>
        <p:spPr>
          <a:xfrm>
            <a:off x="9838614" y="0"/>
            <a:ext cx="8449386" cy="10287000"/>
          </a:xfrm>
          <a:prstGeom prst="rect">
            <a:avLst/>
          </a:prstGeom>
        </p:spPr>
      </p:pic>
      <p:grpSp>
        <p:nvGrpSpPr>
          <p:cNvPr id="3" name="Group 3"/>
          <p:cNvGrpSpPr/>
          <p:nvPr/>
        </p:nvGrpSpPr>
        <p:grpSpPr>
          <a:xfrm>
            <a:off x="320878" y="247664"/>
            <a:ext cx="1165884" cy="1233164"/>
            <a:chOff x="0" y="0"/>
            <a:chExt cx="1554512" cy="1644218"/>
          </a:xfrm>
        </p:grpSpPr>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555419" cy="874676"/>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9093" y="0"/>
              <a:ext cx="555419" cy="874676"/>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1186692"/>
              <a:ext cx="555419" cy="457527"/>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99093" y="1186692"/>
              <a:ext cx="555419" cy="457527"/>
            </a:xfrm>
            <a:prstGeom prst="rect">
              <a:avLst/>
            </a:prstGeom>
          </p:spPr>
        </p:pic>
      </p:grpSp>
      <p:pic>
        <p:nvPicPr>
          <p:cNvPr id="8" name="Picture 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144000" y="8203342"/>
            <a:ext cx="1370713" cy="863549"/>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144000" y="9137701"/>
            <a:ext cx="1370713" cy="863549"/>
          </a:xfrm>
          <a:prstGeom prst="rect">
            <a:avLst/>
          </a:prstGeom>
        </p:spPr>
      </p:pic>
      <p:pic>
        <p:nvPicPr>
          <p:cNvPr id="10" name="Picture 1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144000" y="7278769"/>
            <a:ext cx="1370713" cy="863549"/>
          </a:xfrm>
          <a:prstGeom prst="rect">
            <a:avLst/>
          </a:prstGeom>
        </p:spPr>
      </p:pic>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144000" y="6355270"/>
            <a:ext cx="1370713" cy="863549"/>
          </a:xfrm>
          <a:prstGeom prst="rect">
            <a:avLst/>
          </a:prstGeom>
        </p:spPr>
      </p:pic>
    </p:spTree>
    <p:extLst>
      <p:ext uri="{BB962C8B-B14F-4D97-AF65-F5344CB8AC3E}">
        <p14:creationId xmlns:p14="http://schemas.microsoft.com/office/powerpoint/2010/main" val="3697152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2811" r="20840" b="3582"/>
          <a:stretch>
            <a:fillRect/>
          </a:stretch>
        </p:blipFill>
        <p:spPr>
          <a:xfrm>
            <a:off x="12298819" y="0"/>
            <a:ext cx="5989181" cy="4812391"/>
          </a:xfrm>
          <a:prstGeom prst="rect">
            <a:avLst/>
          </a:prstGeom>
        </p:spPr>
      </p:pic>
      <p:grpSp>
        <p:nvGrpSpPr>
          <p:cNvPr id="5" name="Group 5"/>
          <p:cNvGrpSpPr>
            <a:grpSpLocks noChangeAspect="1"/>
          </p:cNvGrpSpPr>
          <p:nvPr/>
        </p:nvGrpSpPr>
        <p:grpSpPr>
          <a:xfrm>
            <a:off x="13472280" y="155787"/>
            <a:ext cx="4177328" cy="4177311"/>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7681" r="-17681"/>
              </a:stretch>
            </a:blipFill>
          </p:spPr>
        </p:sp>
      </p:gr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10" name="Tekstvak 9">
            <a:extLst>
              <a:ext uri="{FF2B5EF4-FFF2-40B4-BE49-F238E27FC236}">
                <a16:creationId xmlns:a16="http://schemas.microsoft.com/office/drawing/2014/main" id="{01F6762E-4298-4FAD-D85A-57EC81CA2C39}"/>
              </a:ext>
            </a:extLst>
          </p:cNvPr>
          <p:cNvSpPr txBox="1"/>
          <p:nvPr/>
        </p:nvSpPr>
        <p:spPr>
          <a:xfrm>
            <a:off x="990601" y="2226984"/>
            <a:ext cx="12122559" cy="1569660"/>
          </a:xfrm>
          <a:prstGeom prst="rect">
            <a:avLst/>
          </a:prstGeom>
          <a:noFill/>
        </p:spPr>
        <p:txBody>
          <a:bodyPr wrap="square" rtlCol="0">
            <a:spAutoFit/>
          </a:bodyPr>
          <a:lstStyle/>
          <a:p>
            <a:r>
              <a:rPr lang="nl-BE" sz="3600" dirty="0">
                <a:solidFill>
                  <a:srgbClr val="E8870A"/>
                </a:solidFill>
              </a:rPr>
              <a:t>Virtual </a:t>
            </a:r>
            <a:r>
              <a:rPr lang="nl-BE" sz="3600" dirty="0" err="1">
                <a:solidFill>
                  <a:srgbClr val="E8870A"/>
                </a:solidFill>
              </a:rPr>
              <a:t>threads</a:t>
            </a:r>
            <a:r>
              <a:rPr lang="nl-BE" sz="3600" dirty="0">
                <a:solidFill>
                  <a:srgbClr val="E8870A"/>
                </a:solidFill>
              </a:rPr>
              <a:t> (“project loom” JDK 21) </a:t>
            </a:r>
          </a:p>
          <a:p>
            <a:endParaRPr lang="nl-BE" sz="3600" dirty="0">
              <a:solidFill>
                <a:schemeClr val="bg1"/>
              </a:solidFill>
            </a:endParaRPr>
          </a:p>
          <a:p>
            <a:pPr algn="l"/>
            <a:endParaRPr lang="en-US" sz="2400" b="0" i="0" dirty="0">
              <a:solidFill>
                <a:schemeClr val="bg1"/>
              </a:solidFill>
              <a:effectLst/>
              <a:latin typeface="Raleway" pitchFamily="2" charset="0"/>
            </a:endParaRPr>
          </a:p>
        </p:txBody>
      </p:sp>
      <p:pic>
        <p:nvPicPr>
          <p:cNvPr id="1026" name="Picture 2" descr="Java Threads">
            <a:extLst>
              <a:ext uri="{FF2B5EF4-FFF2-40B4-BE49-F238E27FC236}">
                <a16:creationId xmlns:a16="http://schemas.microsoft.com/office/drawing/2014/main" id="{677E45F7-606D-16E8-E4D2-3133061ECEA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97854" y="3553214"/>
            <a:ext cx="9124950" cy="4940827"/>
          </a:xfrm>
          <a:prstGeom prst="rect">
            <a:avLst/>
          </a:prstGeom>
          <a:noFill/>
          <a:extLst>
            <a:ext uri="{909E8E84-426E-40DD-AFC4-6F175D3DCCD1}">
              <a14:hiddenFill xmlns:a14="http://schemas.microsoft.com/office/drawing/2010/main">
                <a:solidFill>
                  <a:srgbClr val="FFFFFF"/>
                </a:solidFill>
              </a14:hiddenFill>
            </a:ext>
          </a:extLst>
        </p:spPr>
      </p:pic>
      <p:sp>
        <p:nvSpPr>
          <p:cNvPr id="9" name="Tekstvak 8">
            <a:extLst>
              <a:ext uri="{FF2B5EF4-FFF2-40B4-BE49-F238E27FC236}">
                <a16:creationId xmlns:a16="http://schemas.microsoft.com/office/drawing/2014/main" id="{1213F54B-BA02-6F1D-98D8-D9E685543D74}"/>
              </a:ext>
            </a:extLst>
          </p:cNvPr>
          <p:cNvSpPr txBox="1"/>
          <p:nvPr/>
        </p:nvSpPr>
        <p:spPr>
          <a:xfrm>
            <a:off x="990601" y="3013445"/>
            <a:ext cx="6553199" cy="6370975"/>
          </a:xfrm>
          <a:prstGeom prst="rect">
            <a:avLst/>
          </a:prstGeom>
          <a:noFill/>
        </p:spPr>
        <p:txBody>
          <a:bodyPr wrap="square" rtlCol="0">
            <a:spAutoFit/>
          </a:bodyPr>
          <a:lstStyle/>
          <a:p>
            <a:r>
              <a:rPr lang="en-US" sz="2400" dirty="0">
                <a:solidFill>
                  <a:schemeClr val="bg1"/>
                </a:solidFill>
              </a:rPr>
              <a:t>In Java, each statement inside of a method executes in a thread. Java is Multi-threaded which means more than one thread can be executing a given set of instructions at once. Threads are fundamental to concurrent programming and allow a Java program to perform multiple tasks or operations concurrently, making efficient use of available resources, such as CPU cores.</a:t>
            </a:r>
          </a:p>
          <a:p>
            <a:endParaRPr lang="en-US" sz="2400" dirty="0">
              <a:solidFill>
                <a:schemeClr val="bg1"/>
              </a:solidFill>
            </a:endParaRPr>
          </a:p>
          <a:p>
            <a:r>
              <a:rPr lang="en-US" sz="2400" dirty="0">
                <a:solidFill>
                  <a:schemeClr val="bg1"/>
                </a:solidFill>
              </a:rPr>
              <a:t>In Java, a thread (</a:t>
            </a:r>
            <a:r>
              <a:rPr lang="en-US" sz="2400" dirty="0" err="1">
                <a:solidFill>
                  <a:schemeClr val="bg1"/>
                </a:solidFill>
              </a:rPr>
              <a:t>java.lang.Thread</a:t>
            </a:r>
            <a:r>
              <a:rPr lang="en-US" sz="2400" dirty="0">
                <a:solidFill>
                  <a:schemeClr val="bg1"/>
                </a:solidFill>
              </a:rPr>
              <a:t>) serves as a thin wrapper around the operating system thread, commonly known as Platform Threads. The operating system thread is a limited resource that relies on system resources. One major drawback of Platform Threads, in addition to their ubiquity, is their high resource consumption in terms of memory and processing time.</a:t>
            </a:r>
            <a:endParaRPr lang="nl-BE" sz="2400" dirty="0">
              <a:solidFill>
                <a:schemeClr val="bg1"/>
              </a:solidFill>
            </a:endParaRPr>
          </a:p>
        </p:txBody>
      </p:sp>
    </p:spTree>
    <p:extLst>
      <p:ext uri="{BB962C8B-B14F-4D97-AF65-F5344CB8AC3E}">
        <p14:creationId xmlns:p14="http://schemas.microsoft.com/office/powerpoint/2010/main" val="595228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2811" r="20840" b="3582"/>
          <a:stretch>
            <a:fillRect/>
          </a:stretch>
        </p:blipFill>
        <p:spPr>
          <a:xfrm>
            <a:off x="12298819" y="0"/>
            <a:ext cx="5989181" cy="4812391"/>
          </a:xfrm>
          <a:prstGeom prst="rect">
            <a:avLst/>
          </a:prstGeom>
        </p:spPr>
      </p:pic>
      <p:grpSp>
        <p:nvGrpSpPr>
          <p:cNvPr id="5" name="Group 5"/>
          <p:cNvGrpSpPr>
            <a:grpSpLocks noChangeAspect="1"/>
          </p:cNvGrpSpPr>
          <p:nvPr/>
        </p:nvGrpSpPr>
        <p:grpSpPr>
          <a:xfrm>
            <a:off x="13472280" y="155787"/>
            <a:ext cx="4177328" cy="4177311"/>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7681" r="-17681"/>
              </a:stretch>
            </a:blipFill>
          </p:spPr>
        </p:sp>
      </p:gr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10" name="Tekstvak 9">
            <a:extLst>
              <a:ext uri="{FF2B5EF4-FFF2-40B4-BE49-F238E27FC236}">
                <a16:creationId xmlns:a16="http://schemas.microsoft.com/office/drawing/2014/main" id="{01F6762E-4298-4FAD-D85A-57EC81CA2C39}"/>
              </a:ext>
            </a:extLst>
          </p:cNvPr>
          <p:cNvSpPr txBox="1"/>
          <p:nvPr/>
        </p:nvSpPr>
        <p:spPr>
          <a:xfrm>
            <a:off x="990601" y="2226984"/>
            <a:ext cx="12122559" cy="1200329"/>
          </a:xfrm>
          <a:prstGeom prst="rect">
            <a:avLst/>
          </a:prstGeom>
          <a:noFill/>
        </p:spPr>
        <p:txBody>
          <a:bodyPr wrap="square" rtlCol="0">
            <a:spAutoFit/>
          </a:bodyPr>
          <a:lstStyle/>
          <a:p>
            <a:r>
              <a:rPr lang="nl-BE" sz="3600" dirty="0">
                <a:solidFill>
                  <a:srgbClr val="E8870A"/>
                </a:solidFill>
              </a:rPr>
              <a:t>Virtual </a:t>
            </a:r>
            <a:r>
              <a:rPr lang="nl-BE" sz="3600" dirty="0" err="1">
                <a:solidFill>
                  <a:srgbClr val="E8870A"/>
                </a:solidFill>
              </a:rPr>
              <a:t>threads</a:t>
            </a:r>
            <a:r>
              <a:rPr lang="nl-BE" sz="3600" dirty="0">
                <a:solidFill>
                  <a:srgbClr val="E8870A"/>
                </a:solidFill>
              </a:rPr>
              <a:t> (“project loom” JDK 21) </a:t>
            </a:r>
          </a:p>
          <a:p>
            <a:endParaRPr lang="nl-BE" sz="3600" dirty="0">
              <a:solidFill>
                <a:schemeClr val="bg1"/>
              </a:solidFill>
            </a:endParaRPr>
          </a:p>
        </p:txBody>
      </p:sp>
      <p:pic>
        <p:nvPicPr>
          <p:cNvPr id="2052" name="Picture 4" descr="Scalability Options">
            <a:extLst>
              <a:ext uri="{FF2B5EF4-FFF2-40B4-BE49-F238E27FC236}">
                <a16:creationId xmlns:a16="http://schemas.microsoft.com/office/drawing/2014/main" id="{E5486F0D-1D0A-3EA8-F9A5-E0AD3BB354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62280" y="3572804"/>
            <a:ext cx="9134889" cy="4901648"/>
          </a:xfrm>
          <a:prstGeom prst="rect">
            <a:avLst/>
          </a:prstGeom>
          <a:noFill/>
          <a:extLst>
            <a:ext uri="{909E8E84-426E-40DD-AFC4-6F175D3DCCD1}">
              <a14:hiddenFill xmlns:a14="http://schemas.microsoft.com/office/drawing/2010/main">
                <a:solidFill>
                  <a:srgbClr val="FFFFFF"/>
                </a:solidFill>
              </a14:hiddenFill>
            </a:ext>
          </a:extLst>
        </p:spPr>
      </p:pic>
      <p:sp>
        <p:nvSpPr>
          <p:cNvPr id="9" name="Tekstvak 8">
            <a:extLst>
              <a:ext uri="{FF2B5EF4-FFF2-40B4-BE49-F238E27FC236}">
                <a16:creationId xmlns:a16="http://schemas.microsoft.com/office/drawing/2014/main" id="{344FDFF7-E86D-4E94-0763-563671F487EF}"/>
              </a:ext>
            </a:extLst>
          </p:cNvPr>
          <p:cNvSpPr txBox="1"/>
          <p:nvPr/>
        </p:nvSpPr>
        <p:spPr>
          <a:xfrm>
            <a:off x="990601" y="3013445"/>
            <a:ext cx="6553199" cy="5632311"/>
          </a:xfrm>
          <a:prstGeom prst="rect">
            <a:avLst/>
          </a:prstGeom>
          <a:noFill/>
        </p:spPr>
        <p:txBody>
          <a:bodyPr wrap="square" rtlCol="0">
            <a:spAutoFit/>
          </a:bodyPr>
          <a:lstStyle/>
          <a:p>
            <a:r>
              <a:rPr lang="en-US" sz="2400" dirty="0">
                <a:solidFill>
                  <a:schemeClr val="bg1"/>
                </a:solidFill>
              </a:rPr>
              <a:t>Now imagine you need to perform a blocking operation such as talking to a database or communicating with a service over HTTP. These operations are consider blocking because the thread responsible for handling this operation needs to wait for the operation to complete.</a:t>
            </a:r>
          </a:p>
          <a:p>
            <a:endParaRPr lang="en-US" sz="2400" dirty="0">
              <a:solidFill>
                <a:schemeClr val="bg1"/>
              </a:solidFill>
            </a:endParaRPr>
          </a:p>
          <a:p>
            <a:r>
              <a:rPr lang="en-US" sz="2400" dirty="0">
                <a:solidFill>
                  <a:schemeClr val="bg1"/>
                </a:solidFill>
              </a:rPr>
              <a:t>Before the introduction of virtual threads, there were two options available for addressing scalability issues in concurrent programming in Java. One option was to add more hardware by scaling horizontally or vertically. Another option was to use asynchronous programming, which, like any architectural choice, has its own advantages and disadvantages.</a:t>
            </a:r>
            <a:endParaRPr lang="nl-BE" sz="2400" dirty="0">
              <a:solidFill>
                <a:schemeClr val="bg1"/>
              </a:solidFill>
            </a:endParaRPr>
          </a:p>
        </p:txBody>
      </p:sp>
    </p:spTree>
    <p:extLst>
      <p:ext uri="{BB962C8B-B14F-4D97-AF65-F5344CB8AC3E}">
        <p14:creationId xmlns:p14="http://schemas.microsoft.com/office/powerpoint/2010/main" val="1013711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2811" r="20840" b="3582"/>
          <a:stretch>
            <a:fillRect/>
          </a:stretch>
        </p:blipFill>
        <p:spPr>
          <a:xfrm>
            <a:off x="12298819" y="0"/>
            <a:ext cx="5989181" cy="4812391"/>
          </a:xfrm>
          <a:prstGeom prst="rect">
            <a:avLst/>
          </a:prstGeom>
        </p:spPr>
      </p:pic>
      <p:grpSp>
        <p:nvGrpSpPr>
          <p:cNvPr id="5" name="Group 5"/>
          <p:cNvGrpSpPr>
            <a:grpSpLocks noChangeAspect="1"/>
          </p:cNvGrpSpPr>
          <p:nvPr/>
        </p:nvGrpSpPr>
        <p:grpSpPr>
          <a:xfrm>
            <a:off x="13472280" y="155787"/>
            <a:ext cx="4177328" cy="4177311"/>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7681" r="-17681"/>
              </a:stretch>
            </a:blipFill>
          </p:spPr>
        </p:sp>
      </p:gr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10" name="Tekstvak 9">
            <a:extLst>
              <a:ext uri="{FF2B5EF4-FFF2-40B4-BE49-F238E27FC236}">
                <a16:creationId xmlns:a16="http://schemas.microsoft.com/office/drawing/2014/main" id="{01F6762E-4298-4FAD-D85A-57EC81CA2C39}"/>
              </a:ext>
            </a:extLst>
          </p:cNvPr>
          <p:cNvSpPr txBox="1"/>
          <p:nvPr/>
        </p:nvSpPr>
        <p:spPr>
          <a:xfrm>
            <a:off x="990601" y="2226984"/>
            <a:ext cx="12122559" cy="1200329"/>
          </a:xfrm>
          <a:prstGeom prst="rect">
            <a:avLst/>
          </a:prstGeom>
          <a:noFill/>
        </p:spPr>
        <p:txBody>
          <a:bodyPr wrap="square" rtlCol="0">
            <a:spAutoFit/>
          </a:bodyPr>
          <a:lstStyle/>
          <a:p>
            <a:r>
              <a:rPr lang="nl-BE" sz="3600" dirty="0">
                <a:solidFill>
                  <a:srgbClr val="E8870A"/>
                </a:solidFill>
              </a:rPr>
              <a:t>Virtual </a:t>
            </a:r>
            <a:r>
              <a:rPr lang="nl-BE" sz="3600" dirty="0" err="1">
                <a:solidFill>
                  <a:srgbClr val="E8870A"/>
                </a:solidFill>
              </a:rPr>
              <a:t>threads</a:t>
            </a:r>
            <a:r>
              <a:rPr lang="nl-BE" sz="3600" dirty="0">
                <a:solidFill>
                  <a:srgbClr val="E8870A"/>
                </a:solidFill>
              </a:rPr>
              <a:t> (“project loom” JDK 21) </a:t>
            </a:r>
          </a:p>
          <a:p>
            <a:endParaRPr lang="nl-BE" sz="3600" dirty="0">
              <a:solidFill>
                <a:schemeClr val="bg1"/>
              </a:solidFill>
            </a:endParaRPr>
          </a:p>
        </p:txBody>
      </p:sp>
      <p:pic>
        <p:nvPicPr>
          <p:cNvPr id="3074" name="Picture 2" descr="Virtual Threads">
            <a:extLst>
              <a:ext uri="{FF2B5EF4-FFF2-40B4-BE49-F238E27FC236}">
                <a16:creationId xmlns:a16="http://schemas.microsoft.com/office/drawing/2014/main" id="{B751C1B4-1F10-28EA-010E-56B2BB67A2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14790" y="3457074"/>
            <a:ext cx="9134889" cy="4993659"/>
          </a:xfrm>
          <a:prstGeom prst="rect">
            <a:avLst/>
          </a:prstGeom>
          <a:noFill/>
          <a:extLst>
            <a:ext uri="{909E8E84-426E-40DD-AFC4-6F175D3DCCD1}">
              <a14:hiddenFill xmlns:a14="http://schemas.microsoft.com/office/drawing/2010/main">
                <a:solidFill>
                  <a:srgbClr val="FFFFFF"/>
                </a:solidFill>
              </a14:hiddenFill>
            </a:ext>
          </a:extLst>
        </p:spPr>
      </p:pic>
      <p:sp>
        <p:nvSpPr>
          <p:cNvPr id="9" name="Tekstvak 8">
            <a:extLst>
              <a:ext uri="{FF2B5EF4-FFF2-40B4-BE49-F238E27FC236}">
                <a16:creationId xmlns:a16="http://schemas.microsoft.com/office/drawing/2014/main" id="{EFC64785-A047-A3E3-13AD-8BE211B038B8}"/>
              </a:ext>
            </a:extLst>
          </p:cNvPr>
          <p:cNvSpPr txBox="1"/>
          <p:nvPr/>
        </p:nvSpPr>
        <p:spPr>
          <a:xfrm>
            <a:off x="990601" y="3013445"/>
            <a:ext cx="6553199" cy="5632311"/>
          </a:xfrm>
          <a:prstGeom prst="rect">
            <a:avLst/>
          </a:prstGeom>
          <a:noFill/>
        </p:spPr>
        <p:txBody>
          <a:bodyPr wrap="square" rtlCol="0">
            <a:spAutoFit/>
          </a:bodyPr>
          <a:lstStyle/>
          <a:p>
            <a:r>
              <a:rPr lang="en-US" sz="2000" dirty="0">
                <a:solidFill>
                  <a:schemeClr val="bg1"/>
                </a:solidFill>
              </a:rPr>
              <a:t>Virtual Threads were introduced in JDK 21 as a solution to the challenges of asynchronous programming. These lightweight threads do not block platform threads, making them highly efficient. In fact, you can spawn millions of Virtual Threads without needing to worry about thread pooling. This allows us to write imperative blocking code without significant concerns about scalability.</a:t>
            </a:r>
            <a:br>
              <a:rPr lang="en-US" sz="2000" dirty="0">
                <a:solidFill>
                  <a:schemeClr val="bg1"/>
                </a:solidFill>
              </a:rPr>
            </a:br>
            <a:br>
              <a:rPr lang="en-US" sz="2000" dirty="0">
                <a:solidFill>
                  <a:schemeClr val="bg1"/>
                </a:solidFill>
              </a:rPr>
            </a:br>
            <a:r>
              <a:rPr lang="en-US" sz="2000" dirty="0">
                <a:solidFill>
                  <a:schemeClr val="bg1"/>
                </a:solidFill>
              </a:rPr>
              <a:t>Of course there are still Platform Threads which are a finite resource so how does this work under the hood? When a virtual thread is attached to a platform and needs to perform a blocking task it is unmounted from the platform thread and moved to the heap. When the blocking operation has completed it is taken from the heap and moved to a waiting list for the platform thread it was initially mounted on.</a:t>
            </a:r>
          </a:p>
          <a:p>
            <a:endParaRPr lang="en-US" sz="2000" dirty="0">
              <a:solidFill>
                <a:schemeClr val="bg1"/>
              </a:solidFill>
            </a:endParaRPr>
          </a:p>
          <a:p>
            <a:r>
              <a:rPr lang="en-US" sz="2000" dirty="0">
                <a:solidFill>
                  <a:schemeClr val="bg1"/>
                </a:solidFill>
              </a:rPr>
              <a:t>This is really just a high level introduction to Virtual Threads in JDK 21.</a:t>
            </a:r>
            <a:endParaRPr lang="nl-BE" sz="2000" dirty="0">
              <a:solidFill>
                <a:schemeClr val="bg1"/>
              </a:solidFill>
            </a:endParaRPr>
          </a:p>
        </p:txBody>
      </p:sp>
    </p:spTree>
    <p:extLst>
      <p:ext uri="{BB962C8B-B14F-4D97-AF65-F5344CB8AC3E}">
        <p14:creationId xmlns:p14="http://schemas.microsoft.com/office/powerpoint/2010/main" val="3755467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2811" r="20840" b="3582"/>
          <a:stretch>
            <a:fillRect/>
          </a:stretch>
        </p:blipFill>
        <p:spPr>
          <a:xfrm>
            <a:off x="12298819" y="0"/>
            <a:ext cx="5989181" cy="4812391"/>
          </a:xfrm>
          <a:prstGeom prst="rect">
            <a:avLst/>
          </a:prstGeom>
        </p:spPr>
      </p:pic>
      <p:grpSp>
        <p:nvGrpSpPr>
          <p:cNvPr id="5" name="Group 5"/>
          <p:cNvGrpSpPr>
            <a:grpSpLocks noChangeAspect="1"/>
          </p:cNvGrpSpPr>
          <p:nvPr/>
        </p:nvGrpSpPr>
        <p:grpSpPr>
          <a:xfrm>
            <a:off x="13472280" y="155787"/>
            <a:ext cx="4177328" cy="4177311"/>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7681" r="-17681"/>
              </a:stretch>
            </a:blipFill>
          </p:spPr>
        </p:sp>
      </p:gr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10" name="Tekstvak 9">
            <a:extLst>
              <a:ext uri="{FF2B5EF4-FFF2-40B4-BE49-F238E27FC236}">
                <a16:creationId xmlns:a16="http://schemas.microsoft.com/office/drawing/2014/main" id="{01F6762E-4298-4FAD-D85A-57EC81CA2C39}"/>
              </a:ext>
            </a:extLst>
          </p:cNvPr>
          <p:cNvSpPr txBox="1"/>
          <p:nvPr/>
        </p:nvSpPr>
        <p:spPr>
          <a:xfrm>
            <a:off x="990601" y="2226984"/>
            <a:ext cx="12122559" cy="1200329"/>
          </a:xfrm>
          <a:prstGeom prst="rect">
            <a:avLst/>
          </a:prstGeom>
          <a:noFill/>
        </p:spPr>
        <p:txBody>
          <a:bodyPr wrap="square" rtlCol="0">
            <a:spAutoFit/>
          </a:bodyPr>
          <a:lstStyle/>
          <a:p>
            <a:r>
              <a:rPr lang="nl-BE" sz="3600" dirty="0">
                <a:solidFill>
                  <a:srgbClr val="E8870A"/>
                </a:solidFill>
              </a:rPr>
              <a:t>Virtual </a:t>
            </a:r>
            <a:r>
              <a:rPr lang="nl-BE" sz="3600" dirty="0" err="1">
                <a:solidFill>
                  <a:srgbClr val="E8870A"/>
                </a:solidFill>
              </a:rPr>
              <a:t>threads</a:t>
            </a:r>
            <a:r>
              <a:rPr lang="nl-BE" sz="3600" dirty="0">
                <a:solidFill>
                  <a:srgbClr val="E8870A"/>
                </a:solidFill>
              </a:rPr>
              <a:t> (“project loom” JDK 21) </a:t>
            </a:r>
          </a:p>
          <a:p>
            <a:endParaRPr lang="nl-BE" sz="3600" dirty="0">
              <a:solidFill>
                <a:schemeClr val="bg1"/>
              </a:solidFill>
            </a:endParaRPr>
          </a:p>
        </p:txBody>
      </p:sp>
      <p:pic>
        <p:nvPicPr>
          <p:cNvPr id="4098" name="Picture 2" descr="Blocking Requests">
            <a:extLst>
              <a:ext uri="{FF2B5EF4-FFF2-40B4-BE49-F238E27FC236}">
                <a16:creationId xmlns:a16="http://schemas.microsoft.com/office/drawing/2014/main" id="{283152BE-9A6E-50A6-7176-66941743E2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57768" y="4261804"/>
            <a:ext cx="10353675" cy="4200525"/>
          </a:xfrm>
          <a:prstGeom prst="rect">
            <a:avLst/>
          </a:prstGeom>
          <a:noFill/>
          <a:extLst>
            <a:ext uri="{909E8E84-426E-40DD-AFC4-6F175D3DCCD1}">
              <a14:hiddenFill xmlns:a14="http://schemas.microsoft.com/office/drawing/2010/main">
                <a:solidFill>
                  <a:srgbClr val="FFFFFF"/>
                </a:solidFill>
              </a14:hiddenFill>
            </a:ext>
          </a:extLst>
        </p:spPr>
      </p:pic>
      <p:sp>
        <p:nvSpPr>
          <p:cNvPr id="9" name="Tekstvak 8">
            <a:extLst>
              <a:ext uri="{FF2B5EF4-FFF2-40B4-BE49-F238E27FC236}">
                <a16:creationId xmlns:a16="http://schemas.microsoft.com/office/drawing/2014/main" id="{8D2E2DAC-3C04-1361-A1BE-83DF96BD372B}"/>
              </a:ext>
            </a:extLst>
          </p:cNvPr>
          <p:cNvSpPr txBox="1"/>
          <p:nvPr/>
        </p:nvSpPr>
        <p:spPr>
          <a:xfrm>
            <a:off x="990601" y="3013445"/>
            <a:ext cx="6553199" cy="3416320"/>
          </a:xfrm>
          <a:prstGeom prst="rect">
            <a:avLst/>
          </a:prstGeom>
          <a:noFill/>
        </p:spPr>
        <p:txBody>
          <a:bodyPr wrap="square" rtlCol="0">
            <a:spAutoFit/>
          </a:bodyPr>
          <a:lstStyle/>
          <a:p>
            <a:r>
              <a:rPr lang="en-US" sz="2400" dirty="0">
                <a:solidFill>
                  <a:schemeClr val="bg1"/>
                </a:solidFill>
              </a:rPr>
              <a:t>Now that you have an understanding of concurrency in Java and the problem that Virtual Threads are trying to solve, let's discuss it in the context of Spring Boot. If you are building Spring MVC applications that involve blocking operations, such as database communication, writing to an Input Stream, or interacting with an HTTP service, then your application is an ideal candidate to benefit from Virtual Threads. </a:t>
            </a:r>
          </a:p>
        </p:txBody>
      </p:sp>
    </p:spTree>
    <p:extLst>
      <p:ext uri="{BB962C8B-B14F-4D97-AF65-F5344CB8AC3E}">
        <p14:creationId xmlns:p14="http://schemas.microsoft.com/office/powerpoint/2010/main" val="530921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638" r="22638"/>
          <a:stretch>
            <a:fillRect/>
          </a:stretch>
        </p:blipFill>
        <p:spPr>
          <a:xfrm>
            <a:off x="9838614" y="0"/>
            <a:ext cx="8449386" cy="10287000"/>
          </a:xfrm>
          <a:prstGeom prst="rect">
            <a:avLst/>
          </a:prstGeom>
        </p:spPr>
      </p:pic>
      <p:grpSp>
        <p:nvGrpSpPr>
          <p:cNvPr id="3" name="Group 3"/>
          <p:cNvGrpSpPr/>
          <p:nvPr/>
        </p:nvGrpSpPr>
        <p:grpSpPr>
          <a:xfrm>
            <a:off x="320878" y="247664"/>
            <a:ext cx="1165884" cy="1233164"/>
            <a:chOff x="0" y="0"/>
            <a:chExt cx="1554512" cy="1644218"/>
          </a:xfrm>
        </p:grpSpPr>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555419" cy="874676"/>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9093" y="0"/>
              <a:ext cx="555419" cy="874676"/>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1186692"/>
              <a:ext cx="555419" cy="457527"/>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99093" y="1186692"/>
              <a:ext cx="555419" cy="457527"/>
            </a:xfrm>
            <a:prstGeom prst="rect">
              <a:avLst/>
            </a:prstGeom>
          </p:spPr>
        </p:pic>
      </p:grpSp>
      <p:pic>
        <p:nvPicPr>
          <p:cNvPr id="8" name="Picture 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144000" y="8203342"/>
            <a:ext cx="1370713" cy="863549"/>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144000" y="9137701"/>
            <a:ext cx="1370713" cy="863549"/>
          </a:xfrm>
          <a:prstGeom prst="rect">
            <a:avLst/>
          </a:prstGeom>
        </p:spPr>
      </p:pic>
      <p:pic>
        <p:nvPicPr>
          <p:cNvPr id="10" name="Picture 1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144000" y="7278769"/>
            <a:ext cx="1370713" cy="863549"/>
          </a:xfrm>
          <a:prstGeom prst="rect">
            <a:avLst/>
          </a:prstGeom>
        </p:spPr>
      </p:pic>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144000" y="6355270"/>
            <a:ext cx="1370713" cy="863549"/>
          </a:xfrm>
          <a:prstGeom prst="rect">
            <a:avLst/>
          </a:prstGeom>
        </p:spPr>
      </p:pic>
    </p:spTree>
    <p:extLst>
      <p:ext uri="{BB962C8B-B14F-4D97-AF65-F5344CB8AC3E}">
        <p14:creationId xmlns:p14="http://schemas.microsoft.com/office/powerpoint/2010/main" val="3904778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9312" b="9312"/>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700000">
            <a:off x="2331222" y="6140093"/>
            <a:ext cx="327843" cy="326613"/>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5647446" y="6140174"/>
            <a:ext cx="327228" cy="327228"/>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50658" y="6279438"/>
            <a:ext cx="12986684" cy="48700"/>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12558" y="3231438"/>
            <a:ext cx="12986684" cy="48700"/>
          </a:xfrm>
          <a:prstGeom prst="rect">
            <a:avLst/>
          </a:prstGeom>
        </p:spPr>
      </p:pic>
      <p:pic>
        <p:nvPicPr>
          <p:cNvPr id="7" name="Picture 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r="31511" b="32341"/>
          <a:stretch>
            <a:fillRect/>
          </a:stretch>
        </p:blipFill>
        <p:spPr>
          <a:xfrm>
            <a:off x="17249775" y="9294270"/>
            <a:ext cx="1038225" cy="1025651"/>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5647446" y="3092174"/>
            <a:ext cx="327228" cy="327228"/>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700000">
            <a:off x="2277892" y="3092481"/>
            <a:ext cx="327843" cy="326613"/>
          </a:xfrm>
          <a:prstGeom prst="rect">
            <a:avLst/>
          </a:prstGeom>
        </p:spPr>
      </p:pic>
      <p:sp>
        <p:nvSpPr>
          <p:cNvPr id="10" name="TextBox 10"/>
          <p:cNvSpPr txBox="1"/>
          <p:nvPr/>
        </p:nvSpPr>
        <p:spPr>
          <a:xfrm>
            <a:off x="2441813" y="3910187"/>
            <a:ext cx="13404374" cy="1685925"/>
          </a:xfrm>
          <a:prstGeom prst="rect">
            <a:avLst/>
          </a:prstGeom>
        </p:spPr>
        <p:txBody>
          <a:bodyPr lIns="0" tIns="0" rIns="0" bIns="0" rtlCol="0" anchor="t">
            <a:spAutoFit/>
          </a:bodyPr>
          <a:lstStyle/>
          <a:p>
            <a:pPr algn="ctr">
              <a:lnSpc>
                <a:spcPts val="13320"/>
              </a:lnSpc>
            </a:pPr>
            <a:r>
              <a:rPr lang="en-US" sz="11100">
                <a:solidFill>
                  <a:srgbClr val="FFFFFF"/>
                </a:solidFill>
                <a:latin typeface="Open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44099"/>
          <a:stretch>
            <a:fillRect/>
          </a:stretch>
        </p:blipFill>
        <p:spPr>
          <a:xfrm>
            <a:off x="14770987" y="0"/>
            <a:ext cx="3526538" cy="131340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59920"/>
          <a:stretch>
            <a:fillRect/>
          </a:stretch>
        </p:blipFill>
        <p:spPr>
          <a:xfrm>
            <a:off x="-2744" y="0"/>
            <a:ext cx="2966125" cy="10296525"/>
          </a:xfrm>
          <a:prstGeom prst="rect">
            <a:avLst/>
          </a:prstGeom>
        </p:spPr>
      </p:pic>
      <p:pic>
        <p:nvPicPr>
          <p:cNvPr id="4" name="Picture 4"/>
          <p:cNvPicPr>
            <a:picLocks noChangeAspect="1"/>
          </p:cNvPicPr>
          <p:nvPr/>
        </p:nvPicPr>
        <p:blipFill>
          <a:blip r:embed="rId6"/>
          <a:srcRect t="12358" b="12358"/>
          <a:stretch>
            <a:fillRect/>
          </a:stretch>
        </p:blipFill>
        <p:spPr>
          <a:xfrm>
            <a:off x="1589814" y="1488401"/>
            <a:ext cx="7240356" cy="8176121"/>
          </a:xfrm>
          <a:prstGeom prst="rect">
            <a:avLst/>
          </a:prstGeom>
        </p:spPr>
      </p:pic>
      <p:grpSp>
        <p:nvGrpSpPr>
          <p:cNvPr id="5" name="Group 5"/>
          <p:cNvGrpSpPr/>
          <p:nvPr/>
        </p:nvGrpSpPr>
        <p:grpSpPr>
          <a:xfrm>
            <a:off x="16814418" y="8983776"/>
            <a:ext cx="1222935" cy="990699"/>
            <a:chOff x="0" y="0"/>
            <a:chExt cx="1630580" cy="1320932"/>
          </a:xfrm>
        </p:grpSpPr>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624236" cy="514215"/>
            </a:xfrm>
            <a:prstGeom prst="rect">
              <a:avLst/>
            </a:prstGeom>
          </p:spPr>
        </p:pic>
        <p:pic>
          <p:nvPicPr>
            <p:cNvPr id="7" name="Picture 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91611" y="0"/>
              <a:ext cx="624236" cy="514215"/>
            </a:xfrm>
            <a:prstGeom prst="rect">
              <a:avLst/>
            </a:prstGeom>
          </p:spPr>
        </p:pic>
        <p:pic>
          <p:nvPicPr>
            <p:cNvPr id="8" name="Picture 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91611" y="794582"/>
              <a:ext cx="638969" cy="526351"/>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806718"/>
              <a:ext cx="624236" cy="514215"/>
            </a:xfrm>
            <a:prstGeom prst="rect">
              <a:avLst/>
            </a:prstGeom>
          </p:spPr>
        </p:pic>
      </p:grpSp>
      <p:pic>
        <p:nvPicPr>
          <p:cNvPr id="10" name="Picture 10"/>
          <p:cNvPicPr>
            <a:picLocks noChangeAspect="1"/>
          </p:cNvPicPr>
          <p:nvPr/>
        </p:nvPicPr>
        <p:blipFill>
          <a:blip r:embed="rId9"/>
          <a:srcRect/>
          <a:stretch>
            <a:fillRect/>
          </a:stretch>
        </p:blipFill>
        <p:spPr>
          <a:xfrm>
            <a:off x="14226754" y="9354568"/>
            <a:ext cx="2292414" cy="619907"/>
          </a:xfrm>
          <a:prstGeom prst="rect">
            <a:avLst/>
          </a:prstGeom>
        </p:spPr>
      </p:pic>
      <p:sp>
        <p:nvSpPr>
          <p:cNvPr id="12" name="Tekstvak 11">
            <a:extLst>
              <a:ext uri="{FF2B5EF4-FFF2-40B4-BE49-F238E27FC236}">
                <a16:creationId xmlns:a16="http://schemas.microsoft.com/office/drawing/2014/main" id="{8ED8E15D-BBFB-5B3A-A405-C835B8FA45A4}"/>
              </a:ext>
            </a:extLst>
          </p:cNvPr>
          <p:cNvSpPr txBox="1"/>
          <p:nvPr/>
        </p:nvSpPr>
        <p:spPr>
          <a:xfrm>
            <a:off x="9525000" y="1313409"/>
            <a:ext cx="6477000" cy="4770537"/>
          </a:xfrm>
          <a:prstGeom prst="rect">
            <a:avLst/>
          </a:prstGeom>
          <a:noFill/>
        </p:spPr>
        <p:txBody>
          <a:bodyPr wrap="square" rtlCol="0">
            <a:spAutoFit/>
          </a:bodyPr>
          <a:lstStyle/>
          <a:p>
            <a:pPr marL="285750" indent="-285750">
              <a:buFont typeface="Arial" panose="020B0604020202020204" pitchFamily="34" charset="0"/>
              <a:buChar char="•"/>
            </a:pPr>
            <a:r>
              <a:rPr lang="nl-BE" sz="3600" dirty="0">
                <a:solidFill>
                  <a:srgbClr val="E8870A"/>
                </a:solidFill>
              </a:rPr>
              <a:t>Spring Boot 3</a:t>
            </a:r>
          </a:p>
          <a:p>
            <a:pPr marL="742950" lvl="1" indent="-285750">
              <a:buFont typeface="Arial" panose="020B0604020202020204" pitchFamily="34" charset="0"/>
              <a:buChar char="•"/>
            </a:pPr>
            <a:r>
              <a:rPr lang="nl-BE" sz="2800" dirty="0">
                <a:solidFill>
                  <a:schemeClr val="bg1"/>
                </a:solidFill>
              </a:rPr>
              <a:t>JDK 17 baseline</a:t>
            </a:r>
          </a:p>
          <a:p>
            <a:pPr marL="742950" lvl="1" indent="-285750">
              <a:buFont typeface="Arial" panose="020B0604020202020204" pitchFamily="34" charset="0"/>
              <a:buChar char="•"/>
            </a:pPr>
            <a:r>
              <a:rPr lang="nl-BE" sz="2800" dirty="0">
                <a:solidFill>
                  <a:schemeClr val="bg1"/>
                </a:solidFill>
              </a:rPr>
              <a:t>Jakarta EE 9 / 10 (Jakarta </a:t>
            </a:r>
            <a:r>
              <a:rPr lang="nl-BE" sz="2800" dirty="0" err="1">
                <a:solidFill>
                  <a:schemeClr val="bg1"/>
                </a:solidFill>
              </a:rPr>
              <a:t>namespace</a:t>
            </a:r>
            <a:r>
              <a:rPr lang="nl-BE" sz="2800" dirty="0">
                <a:solidFill>
                  <a:schemeClr val="bg1"/>
                </a:solidFill>
              </a:rPr>
              <a:t>)</a:t>
            </a:r>
          </a:p>
          <a:p>
            <a:pPr marL="742950" lvl="1" indent="-285750">
              <a:buFont typeface="Arial" panose="020B0604020202020204" pitchFamily="34" charset="0"/>
              <a:buChar char="•"/>
            </a:pPr>
            <a:r>
              <a:rPr lang="nl-BE" sz="2800" dirty="0">
                <a:solidFill>
                  <a:schemeClr val="bg1"/>
                </a:solidFill>
              </a:rPr>
              <a:t>Support </a:t>
            </a:r>
            <a:r>
              <a:rPr lang="nl-BE" sz="2800" dirty="0" err="1">
                <a:solidFill>
                  <a:schemeClr val="bg1"/>
                </a:solidFill>
              </a:rPr>
              <a:t>for</a:t>
            </a:r>
            <a:r>
              <a:rPr lang="nl-BE" sz="2800" dirty="0">
                <a:solidFill>
                  <a:schemeClr val="bg1"/>
                </a:solidFill>
              </a:rPr>
              <a:t> native images (AOT)</a:t>
            </a:r>
          </a:p>
          <a:p>
            <a:pPr marL="742950" lvl="1" indent="-285750">
              <a:buFont typeface="Arial" panose="020B0604020202020204" pitchFamily="34" charset="0"/>
              <a:buChar char="•"/>
            </a:pPr>
            <a:r>
              <a:rPr lang="nl-BE" sz="2800" dirty="0" err="1">
                <a:solidFill>
                  <a:schemeClr val="bg1"/>
                </a:solidFill>
              </a:rPr>
              <a:t>Observability</a:t>
            </a:r>
            <a:r>
              <a:rPr lang="nl-BE" sz="2800" dirty="0">
                <a:solidFill>
                  <a:schemeClr val="bg1"/>
                </a:solidFill>
              </a:rPr>
              <a:t> (Micrometer)</a:t>
            </a:r>
          </a:p>
          <a:p>
            <a:pPr marL="742950" lvl="1" indent="-285750">
              <a:buFont typeface="Arial" panose="020B0604020202020204" pitchFamily="34" charset="0"/>
              <a:buChar char="•"/>
            </a:pPr>
            <a:r>
              <a:rPr lang="nl-BE" sz="2800" dirty="0">
                <a:solidFill>
                  <a:schemeClr val="bg1"/>
                </a:solidFill>
              </a:rPr>
              <a:t>Spring </a:t>
            </a:r>
            <a:r>
              <a:rPr lang="nl-BE" sz="2800" dirty="0" err="1">
                <a:solidFill>
                  <a:schemeClr val="bg1"/>
                </a:solidFill>
              </a:rPr>
              <a:t>framework</a:t>
            </a:r>
            <a:r>
              <a:rPr lang="nl-BE" sz="2800" dirty="0">
                <a:solidFill>
                  <a:schemeClr val="bg1"/>
                </a:solidFill>
              </a:rPr>
              <a:t> 6</a:t>
            </a:r>
          </a:p>
          <a:p>
            <a:pPr marL="285750" indent="-285750">
              <a:buFont typeface="Arial" panose="020B0604020202020204" pitchFamily="34" charset="0"/>
              <a:buChar char="•"/>
            </a:pPr>
            <a:r>
              <a:rPr lang="nl-BE" sz="3600" dirty="0">
                <a:solidFill>
                  <a:srgbClr val="E8870A"/>
                </a:solidFill>
              </a:rPr>
              <a:t>Spring Boot 3.1</a:t>
            </a:r>
          </a:p>
          <a:p>
            <a:pPr marL="742950" lvl="1" indent="-285750">
              <a:buFont typeface="Arial" panose="020B0604020202020204" pitchFamily="34" charset="0"/>
              <a:buChar char="•"/>
            </a:pPr>
            <a:r>
              <a:rPr lang="nl-BE" sz="2800" dirty="0">
                <a:solidFill>
                  <a:schemeClr val="bg1"/>
                </a:solidFill>
              </a:rPr>
              <a:t>Docker </a:t>
            </a:r>
            <a:r>
              <a:rPr lang="nl-BE" sz="2800" dirty="0" err="1">
                <a:solidFill>
                  <a:schemeClr val="bg1"/>
                </a:solidFill>
              </a:rPr>
              <a:t>Compose</a:t>
            </a:r>
            <a:r>
              <a:rPr lang="nl-BE" sz="2800" dirty="0">
                <a:solidFill>
                  <a:schemeClr val="bg1"/>
                </a:solidFill>
              </a:rPr>
              <a:t> Module</a:t>
            </a:r>
          </a:p>
          <a:p>
            <a:pPr marL="285750" indent="-285750">
              <a:buFont typeface="Arial" panose="020B0604020202020204" pitchFamily="34" charset="0"/>
              <a:buChar char="•"/>
            </a:pPr>
            <a:r>
              <a:rPr lang="nl-BE" sz="3600" dirty="0">
                <a:solidFill>
                  <a:srgbClr val="E8870A"/>
                </a:solidFill>
              </a:rPr>
              <a:t>Spring Boot 3.2</a:t>
            </a:r>
          </a:p>
          <a:p>
            <a:pPr marL="742950" lvl="1" indent="-285750">
              <a:buFont typeface="Arial" panose="020B0604020202020204" pitchFamily="34" charset="0"/>
              <a:buChar char="•"/>
            </a:pPr>
            <a:r>
              <a:rPr lang="nl-BE" sz="2800" dirty="0">
                <a:solidFill>
                  <a:schemeClr val="bg1"/>
                </a:solidFill>
              </a:rPr>
              <a:t>Virtual </a:t>
            </a:r>
            <a:r>
              <a:rPr lang="nl-BE" sz="2800" dirty="0" err="1">
                <a:solidFill>
                  <a:schemeClr val="bg1"/>
                </a:solidFill>
              </a:rPr>
              <a:t>Threads</a:t>
            </a:r>
            <a:r>
              <a:rPr lang="nl-BE" sz="2800" dirty="0">
                <a:solidFill>
                  <a:schemeClr val="bg1"/>
                </a:solidFill>
              </a:rPr>
              <a:t> (“Project Loom”)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2811" r="20840" b="3582"/>
          <a:stretch>
            <a:fillRect/>
          </a:stretch>
        </p:blipFill>
        <p:spPr>
          <a:xfrm>
            <a:off x="12298819" y="0"/>
            <a:ext cx="5989181" cy="4812391"/>
          </a:xfrm>
          <a:prstGeom prst="rect">
            <a:avLst/>
          </a:prstGeom>
        </p:spPr>
      </p:pic>
      <p:grpSp>
        <p:nvGrpSpPr>
          <p:cNvPr id="5" name="Group 5"/>
          <p:cNvGrpSpPr>
            <a:grpSpLocks noChangeAspect="1"/>
          </p:cNvGrpSpPr>
          <p:nvPr/>
        </p:nvGrpSpPr>
        <p:grpSpPr>
          <a:xfrm>
            <a:off x="13472280" y="155787"/>
            <a:ext cx="4177328" cy="4177311"/>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7681" r="-17681"/>
              </a:stretch>
            </a:blipFill>
          </p:spPr>
        </p:sp>
      </p:gr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kstvak 8">
            <a:extLst>
              <a:ext uri="{FF2B5EF4-FFF2-40B4-BE49-F238E27FC236}">
                <a16:creationId xmlns:a16="http://schemas.microsoft.com/office/drawing/2014/main" id="{DF9B2C56-AFA2-3BE7-D002-9261EDCBC517}"/>
              </a:ext>
            </a:extLst>
          </p:cNvPr>
          <p:cNvSpPr txBox="1"/>
          <p:nvPr/>
        </p:nvSpPr>
        <p:spPr>
          <a:xfrm>
            <a:off x="5977532" y="4543335"/>
            <a:ext cx="6324600" cy="1200329"/>
          </a:xfrm>
          <a:prstGeom prst="rect">
            <a:avLst/>
          </a:prstGeom>
          <a:noFill/>
        </p:spPr>
        <p:txBody>
          <a:bodyPr wrap="square" rtlCol="0">
            <a:spAutoFit/>
          </a:bodyPr>
          <a:lstStyle/>
          <a:p>
            <a:r>
              <a:rPr lang="nl-BE" sz="7200" dirty="0">
                <a:solidFill>
                  <a:srgbClr val="E8870A"/>
                </a:solidFill>
              </a:rPr>
              <a:t>Spring Boot 3.0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5067" b="21725"/>
          <a:stretch>
            <a:fillRect/>
          </a:stretch>
        </p:blipFill>
        <p:spPr>
          <a:xfrm>
            <a:off x="3079843" y="9563883"/>
            <a:ext cx="1559062" cy="732725"/>
          </a:xfrm>
          <a:prstGeom prst="rect">
            <a:avLst/>
          </a:prstGeom>
        </p:spPr>
      </p:pic>
      <p:pic>
        <p:nvPicPr>
          <p:cNvPr id="6" name="Picture 6"/>
          <p:cNvPicPr>
            <a:picLocks noChangeAspect="1"/>
          </p:cNvPicPr>
          <p:nvPr/>
        </p:nvPicPr>
        <p:blipFill>
          <a:blip r:embed="rId4">
            <a:alphaModFix amt="63000"/>
          </a:blip>
          <a:srcRect l="19393" r="19393"/>
          <a:stretch>
            <a:fillRect/>
          </a:stretch>
        </p:blipFill>
        <p:spPr>
          <a:xfrm>
            <a:off x="9971585" y="1028700"/>
            <a:ext cx="7287715" cy="8229600"/>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280999" y="1166875"/>
            <a:ext cx="2517532" cy="680783"/>
          </a:xfrm>
          <a:prstGeom prst="rect">
            <a:avLst/>
          </a:prstGeom>
        </p:spPr>
      </p:pic>
      <p:sp>
        <p:nvSpPr>
          <p:cNvPr id="16" name="Tekstvak 15">
            <a:extLst>
              <a:ext uri="{FF2B5EF4-FFF2-40B4-BE49-F238E27FC236}">
                <a16:creationId xmlns:a16="http://schemas.microsoft.com/office/drawing/2014/main" id="{373EA294-1EBD-BE0B-9F94-C35B6B3D32D7}"/>
              </a:ext>
            </a:extLst>
          </p:cNvPr>
          <p:cNvSpPr txBox="1"/>
          <p:nvPr/>
        </p:nvSpPr>
        <p:spPr>
          <a:xfrm>
            <a:off x="685800" y="2171700"/>
            <a:ext cx="8458200" cy="4247317"/>
          </a:xfrm>
          <a:prstGeom prst="rect">
            <a:avLst/>
          </a:prstGeom>
          <a:noFill/>
        </p:spPr>
        <p:txBody>
          <a:bodyPr wrap="square" rtlCol="0">
            <a:spAutoFit/>
          </a:bodyPr>
          <a:lstStyle/>
          <a:p>
            <a:pPr marL="285750" indent="-285750">
              <a:buFont typeface="Arial" panose="020B0604020202020204" pitchFamily="34" charset="0"/>
              <a:buChar char="•"/>
            </a:pPr>
            <a:r>
              <a:rPr lang="nl-BE" sz="3600" dirty="0">
                <a:solidFill>
                  <a:srgbClr val="E8870A"/>
                </a:solidFill>
              </a:rPr>
              <a:t>Baseline: JDK 17 LTS</a:t>
            </a:r>
          </a:p>
          <a:p>
            <a:pPr marL="742950" lvl="1" indent="-285750">
              <a:buFont typeface="Arial" panose="020B0604020202020204" pitchFamily="34" charset="0"/>
              <a:buChar char="•"/>
            </a:pPr>
            <a:r>
              <a:rPr lang="nl-BE" sz="2400" b="1" dirty="0">
                <a:solidFill>
                  <a:schemeClr val="bg1"/>
                </a:solidFill>
              </a:rPr>
              <a:t>Language</a:t>
            </a:r>
            <a:r>
              <a:rPr lang="nl-BE" sz="2400" dirty="0">
                <a:solidFill>
                  <a:schemeClr val="bg1"/>
                </a:solidFill>
              </a:rPr>
              <a:t>: tekst </a:t>
            </a:r>
            <a:r>
              <a:rPr lang="nl-BE" sz="2400" dirty="0" err="1">
                <a:solidFill>
                  <a:schemeClr val="bg1"/>
                </a:solidFill>
              </a:rPr>
              <a:t>blocks</a:t>
            </a:r>
            <a:r>
              <a:rPr lang="nl-BE" sz="2400" dirty="0">
                <a:solidFill>
                  <a:schemeClr val="bg1"/>
                </a:solidFill>
              </a:rPr>
              <a:t>, switch </a:t>
            </a:r>
            <a:r>
              <a:rPr lang="nl-BE" sz="2400" dirty="0" err="1">
                <a:solidFill>
                  <a:schemeClr val="bg1"/>
                </a:solidFill>
              </a:rPr>
              <a:t>expressions</a:t>
            </a:r>
            <a:endParaRPr lang="nl-BE" sz="2400" dirty="0">
              <a:solidFill>
                <a:schemeClr val="bg1"/>
              </a:solidFill>
            </a:endParaRPr>
          </a:p>
          <a:p>
            <a:pPr marL="742950" lvl="1" indent="-285750">
              <a:buFont typeface="Arial" panose="020B0604020202020204" pitchFamily="34" charset="0"/>
              <a:buChar char="•"/>
            </a:pPr>
            <a:r>
              <a:rPr lang="nl-BE" sz="2400" b="1" dirty="0" err="1">
                <a:solidFill>
                  <a:schemeClr val="bg1"/>
                </a:solidFill>
              </a:rPr>
              <a:t>Core</a:t>
            </a:r>
            <a:r>
              <a:rPr lang="nl-BE" sz="2400" b="1" dirty="0">
                <a:solidFill>
                  <a:schemeClr val="bg1"/>
                </a:solidFill>
              </a:rPr>
              <a:t> </a:t>
            </a:r>
            <a:r>
              <a:rPr lang="nl-BE" sz="2400" b="1" dirty="0" err="1">
                <a:solidFill>
                  <a:schemeClr val="bg1"/>
                </a:solidFill>
              </a:rPr>
              <a:t>libraries</a:t>
            </a:r>
            <a:r>
              <a:rPr lang="nl-BE" sz="2400" b="1" dirty="0">
                <a:solidFill>
                  <a:schemeClr val="bg1"/>
                </a:solidFill>
              </a:rPr>
              <a:t>: </a:t>
            </a:r>
            <a:r>
              <a:rPr lang="nl-BE" sz="2400" dirty="0" err="1">
                <a:solidFill>
                  <a:schemeClr val="bg1"/>
                </a:solidFill>
              </a:rPr>
              <a:t>collection</a:t>
            </a:r>
            <a:r>
              <a:rPr lang="nl-BE" sz="2400" dirty="0">
                <a:solidFill>
                  <a:schemeClr val="bg1"/>
                </a:solidFill>
              </a:rPr>
              <a:t> </a:t>
            </a:r>
            <a:r>
              <a:rPr lang="nl-BE" sz="2400" dirty="0" err="1">
                <a:solidFill>
                  <a:schemeClr val="bg1"/>
                </a:solidFill>
              </a:rPr>
              <a:t>factory</a:t>
            </a:r>
            <a:r>
              <a:rPr lang="nl-BE" sz="2400" dirty="0">
                <a:solidFill>
                  <a:schemeClr val="bg1"/>
                </a:solidFill>
              </a:rPr>
              <a:t> </a:t>
            </a:r>
            <a:r>
              <a:rPr lang="nl-BE" sz="2400" dirty="0" err="1">
                <a:solidFill>
                  <a:schemeClr val="bg1"/>
                </a:solidFill>
              </a:rPr>
              <a:t>methods</a:t>
            </a:r>
            <a:r>
              <a:rPr lang="nl-BE" sz="2400" dirty="0">
                <a:solidFill>
                  <a:schemeClr val="bg1"/>
                </a:solidFill>
              </a:rPr>
              <a:t>, </a:t>
            </a:r>
            <a:r>
              <a:rPr lang="nl-BE" sz="2400" dirty="0" err="1">
                <a:solidFill>
                  <a:schemeClr val="bg1"/>
                </a:solidFill>
              </a:rPr>
              <a:t>etc</a:t>
            </a:r>
            <a:endParaRPr lang="nl-BE" sz="2400" dirty="0">
              <a:solidFill>
                <a:schemeClr val="bg1"/>
              </a:solidFill>
            </a:endParaRPr>
          </a:p>
          <a:p>
            <a:pPr marL="742950" lvl="1" indent="-285750">
              <a:buFont typeface="Arial" panose="020B0604020202020204" pitchFamily="34" charset="0"/>
              <a:buChar char="•"/>
            </a:pPr>
            <a:r>
              <a:rPr lang="nl-BE" sz="2400" b="1" dirty="0">
                <a:solidFill>
                  <a:schemeClr val="bg1"/>
                </a:solidFill>
              </a:rPr>
              <a:t>Type system: </a:t>
            </a:r>
            <a:r>
              <a:rPr lang="nl-BE" sz="2400" dirty="0">
                <a:solidFill>
                  <a:schemeClr val="bg1"/>
                </a:solidFill>
              </a:rPr>
              <a:t>records, </a:t>
            </a:r>
            <a:r>
              <a:rPr lang="nl-BE" sz="2400" dirty="0" err="1">
                <a:solidFill>
                  <a:schemeClr val="bg1"/>
                </a:solidFill>
              </a:rPr>
              <a:t>sealed</a:t>
            </a:r>
            <a:r>
              <a:rPr lang="nl-BE" sz="2400" dirty="0">
                <a:solidFill>
                  <a:schemeClr val="bg1"/>
                </a:solidFill>
              </a:rPr>
              <a:t> classes</a:t>
            </a:r>
          </a:p>
          <a:p>
            <a:pPr marL="742950" lvl="1" indent="-285750">
              <a:buFont typeface="Arial" panose="020B0604020202020204" pitchFamily="34" charset="0"/>
              <a:buChar char="•"/>
            </a:pPr>
            <a:r>
              <a:rPr lang="nl-BE" sz="2400" b="1" dirty="0">
                <a:solidFill>
                  <a:schemeClr val="bg1"/>
                </a:solidFill>
              </a:rPr>
              <a:t>Module system: </a:t>
            </a:r>
            <a:r>
              <a:rPr lang="nl-BE" sz="2400" dirty="0">
                <a:solidFill>
                  <a:schemeClr val="bg1"/>
                </a:solidFill>
              </a:rPr>
              <a:t>module </a:t>
            </a:r>
            <a:r>
              <a:rPr lang="nl-BE" sz="2400" dirty="0" err="1">
                <a:solidFill>
                  <a:schemeClr val="bg1"/>
                </a:solidFill>
              </a:rPr>
              <a:t>introspection</a:t>
            </a:r>
            <a:r>
              <a:rPr lang="nl-BE" sz="2400" dirty="0">
                <a:solidFill>
                  <a:schemeClr val="bg1"/>
                </a:solidFill>
              </a:rPr>
              <a:t>, module </a:t>
            </a:r>
            <a:r>
              <a:rPr lang="nl-BE" sz="2400" dirty="0" err="1">
                <a:solidFill>
                  <a:schemeClr val="bg1"/>
                </a:solidFill>
              </a:rPr>
              <a:t>path</a:t>
            </a:r>
            <a:r>
              <a:rPr lang="nl-BE" sz="2400" dirty="0">
                <a:solidFill>
                  <a:schemeClr val="bg1"/>
                </a:solidFill>
              </a:rPr>
              <a:t> scanning</a:t>
            </a:r>
          </a:p>
          <a:p>
            <a:pPr marL="742950" lvl="1" indent="-285750">
              <a:buFont typeface="Arial" panose="020B0604020202020204" pitchFamily="34" charset="0"/>
              <a:buChar char="•"/>
            </a:pPr>
            <a:r>
              <a:rPr lang="nl-BE" sz="2400" b="1" dirty="0" err="1">
                <a:solidFill>
                  <a:schemeClr val="bg1"/>
                </a:solidFill>
              </a:rPr>
              <a:t>Preformance</a:t>
            </a:r>
            <a:r>
              <a:rPr lang="nl-BE" sz="2400" dirty="0">
                <a:solidFill>
                  <a:schemeClr val="bg1"/>
                </a:solidFill>
              </a:rPr>
              <a:t> </a:t>
            </a:r>
            <a:r>
              <a:rPr lang="nl-BE" sz="2400" dirty="0" err="1">
                <a:solidFill>
                  <a:schemeClr val="bg1"/>
                </a:solidFill>
              </a:rPr>
              <a:t>Improvements</a:t>
            </a:r>
            <a:endParaRPr lang="nl-BE" sz="2400" dirty="0">
              <a:solidFill>
                <a:schemeClr val="bg1"/>
              </a:solidFill>
            </a:endParaRPr>
          </a:p>
          <a:p>
            <a:pPr marL="742950" lvl="1" indent="-285750">
              <a:buFont typeface="Arial" panose="020B0604020202020204" pitchFamily="34" charset="0"/>
              <a:buChar char="•"/>
            </a:pPr>
            <a:r>
              <a:rPr lang="nl-BE" sz="2400" b="1" dirty="0">
                <a:solidFill>
                  <a:schemeClr val="bg1"/>
                </a:solidFill>
              </a:rPr>
              <a:t>Security </a:t>
            </a:r>
            <a:r>
              <a:rPr lang="nl-BE" sz="2400" dirty="0">
                <a:solidFill>
                  <a:schemeClr val="bg1"/>
                </a:solidFill>
              </a:rPr>
              <a:t>Updates</a:t>
            </a:r>
          </a:p>
          <a:p>
            <a:pPr marL="742950" lvl="1" indent="-285750">
              <a:buFont typeface="Arial" panose="020B0604020202020204" pitchFamily="34" charset="0"/>
              <a:buChar char="•"/>
            </a:pPr>
            <a:endParaRPr lang="nl-BE" sz="2400" dirty="0">
              <a:solidFill>
                <a:schemeClr val="bg1"/>
              </a:solidFill>
            </a:endParaRPr>
          </a:p>
          <a:p>
            <a:pPr lvl="1"/>
            <a:r>
              <a:rPr lang="nl-BE" sz="2400" dirty="0" err="1">
                <a:solidFill>
                  <a:schemeClr val="bg1"/>
                </a:solidFill>
              </a:rPr>
              <a:t>Empowering</a:t>
            </a:r>
            <a:r>
              <a:rPr lang="nl-BE" sz="2400" dirty="0">
                <a:solidFill>
                  <a:schemeClr val="bg1"/>
                </a:solidFill>
              </a:rPr>
              <a:t> </a:t>
            </a:r>
            <a:r>
              <a:rPr lang="nl-BE" sz="2400" dirty="0" err="1">
                <a:solidFill>
                  <a:schemeClr val="bg1"/>
                </a:solidFill>
              </a:rPr>
              <a:t>the</a:t>
            </a:r>
            <a:r>
              <a:rPr lang="nl-BE" sz="2400" dirty="0">
                <a:solidFill>
                  <a:schemeClr val="bg1"/>
                </a:solidFill>
              </a:rPr>
              <a:t> </a:t>
            </a:r>
            <a:r>
              <a:rPr lang="nl-BE" sz="2400" dirty="0" err="1">
                <a:solidFill>
                  <a:schemeClr val="bg1"/>
                </a:solidFill>
              </a:rPr>
              <a:t>framework</a:t>
            </a:r>
            <a:r>
              <a:rPr lang="nl-BE" sz="2400" dirty="0">
                <a:solidFill>
                  <a:schemeClr val="bg1"/>
                </a:solidFill>
              </a:rPr>
              <a:t> as well as </a:t>
            </a:r>
            <a:r>
              <a:rPr lang="nl-BE" sz="2400" dirty="0" err="1">
                <a:solidFill>
                  <a:schemeClr val="bg1"/>
                </a:solidFill>
              </a:rPr>
              <a:t>applications</a:t>
            </a:r>
            <a:endParaRPr lang="nl-BE" sz="2400" dirty="0">
              <a:solidFill>
                <a:schemeClr val="bg1"/>
              </a:solidFill>
            </a:endParaRPr>
          </a:p>
          <a:p>
            <a:pPr marL="742950" lvl="1" indent="-285750">
              <a:buFont typeface="Arial" panose="020B0604020202020204" pitchFamily="34" charset="0"/>
              <a:buChar char="•"/>
            </a:pPr>
            <a:endParaRPr lang="nl-BE" dirty="0">
              <a:solidFill>
                <a:srgbClr val="E8870A"/>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11128202" y="435062"/>
            <a:ext cx="6510947" cy="4463875"/>
            <a:chOff x="0" y="0"/>
            <a:chExt cx="8681263" cy="5951833"/>
          </a:xfrm>
        </p:grpSpPr>
        <p:pic>
          <p:nvPicPr>
            <p:cNvPr id="3" name="Picture 3"/>
            <p:cNvPicPr>
              <a:picLocks noChangeAspect="1"/>
            </p:cNvPicPr>
            <p:nvPr/>
          </p:nvPicPr>
          <p:blipFill>
            <a:blip r:embed="rId2"/>
            <a:srcRect l="1410" r="1410"/>
            <a:stretch>
              <a:fillRect/>
            </a:stretch>
          </p:blipFill>
          <p:spPr>
            <a:xfrm>
              <a:off x="0" y="0"/>
              <a:ext cx="8681263" cy="5951833"/>
            </a:xfrm>
            <a:prstGeom prst="rect">
              <a:avLst/>
            </a:prstGeom>
          </p:spPr>
        </p:pic>
      </p:grpSp>
      <p:grpSp>
        <p:nvGrpSpPr>
          <p:cNvPr id="4" name="Group 4"/>
          <p:cNvGrpSpPr/>
          <p:nvPr/>
        </p:nvGrpSpPr>
        <p:grpSpPr>
          <a:xfrm rot="5400000">
            <a:off x="9481664" y="8850062"/>
            <a:ext cx="1430896" cy="816476"/>
            <a:chOff x="0" y="0"/>
            <a:chExt cx="1907862" cy="1088634"/>
          </a:xfrm>
        </p:grpSpPr>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16579" y="0"/>
              <a:ext cx="691283" cy="1088634"/>
            </a:xfrm>
            <a:prstGeom prst="rect">
              <a:avLst/>
            </a:prstGeom>
          </p:spPr>
        </p:pic>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691283" cy="1088634"/>
            </a:xfrm>
            <a:prstGeom prst="rect">
              <a:avLst/>
            </a:prstGeom>
          </p:spPr>
        </p:pic>
      </p:grpSp>
      <p:grpSp>
        <p:nvGrpSpPr>
          <p:cNvPr id="7" name="Group 7"/>
          <p:cNvGrpSpPr/>
          <p:nvPr/>
        </p:nvGrpSpPr>
        <p:grpSpPr>
          <a:xfrm>
            <a:off x="11128202" y="5143500"/>
            <a:ext cx="6510947" cy="4463875"/>
            <a:chOff x="0" y="0"/>
            <a:chExt cx="8681263" cy="5951833"/>
          </a:xfrm>
        </p:grpSpPr>
        <p:pic>
          <p:nvPicPr>
            <p:cNvPr id="8" name="Picture 8"/>
            <p:cNvPicPr>
              <a:picLocks noChangeAspect="1"/>
            </p:cNvPicPr>
            <p:nvPr/>
          </p:nvPicPr>
          <p:blipFill>
            <a:blip r:embed="rId5"/>
            <a:srcRect l="1319" r="1319"/>
            <a:stretch>
              <a:fillRect/>
            </a:stretch>
          </p:blipFill>
          <p:spPr>
            <a:xfrm>
              <a:off x="0" y="0"/>
              <a:ext cx="8681263" cy="5951833"/>
            </a:xfrm>
            <a:prstGeom prst="rect">
              <a:avLst/>
            </a:prstGeom>
          </p:spPr>
        </p:pic>
      </p:gr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7156" t="39024"/>
          <a:stretch>
            <a:fillRect/>
          </a:stretch>
        </p:blipFill>
        <p:spPr>
          <a:xfrm>
            <a:off x="-12221" y="-9525"/>
            <a:ext cx="1040921" cy="1011697"/>
          </a:xfrm>
          <a:prstGeom prst="rect">
            <a:avLst/>
          </a:prstGeom>
        </p:spPr>
      </p:pic>
      <p:pic>
        <p:nvPicPr>
          <p:cNvPr id="10" name="Picture 10"/>
          <p:cNvPicPr>
            <a:picLocks noChangeAspect="1"/>
          </p:cNvPicPr>
          <p:nvPr/>
        </p:nvPicPr>
        <p:blipFill>
          <a:blip r:embed="rId8"/>
          <a:srcRect/>
          <a:stretch>
            <a:fillRect/>
          </a:stretch>
        </p:blipFill>
        <p:spPr>
          <a:xfrm>
            <a:off x="1224828" y="347917"/>
            <a:ext cx="2139855" cy="578652"/>
          </a:xfrm>
          <a:prstGeom prst="rect">
            <a:avLst/>
          </a:prstGeom>
        </p:spPr>
      </p:pic>
      <p:sp>
        <p:nvSpPr>
          <p:cNvPr id="11" name="Tekstvak 10">
            <a:extLst>
              <a:ext uri="{FF2B5EF4-FFF2-40B4-BE49-F238E27FC236}">
                <a16:creationId xmlns:a16="http://schemas.microsoft.com/office/drawing/2014/main" id="{DF9B2C56-AFA2-3BE7-D002-9261EDCBC517}"/>
              </a:ext>
            </a:extLst>
          </p:cNvPr>
          <p:cNvSpPr txBox="1"/>
          <p:nvPr/>
        </p:nvSpPr>
        <p:spPr>
          <a:xfrm>
            <a:off x="508239" y="2247900"/>
            <a:ext cx="10701932" cy="3231654"/>
          </a:xfrm>
          <a:prstGeom prst="rect">
            <a:avLst/>
          </a:prstGeom>
          <a:noFill/>
        </p:spPr>
        <p:txBody>
          <a:bodyPr wrap="square" rtlCol="0">
            <a:spAutoFit/>
          </a:bodyPr>
          <a:lstStyle/>
          <a:p>
            <a:pPr marL="342900" indent="-342900">
              <a:buFont typeface="Arial" panose="020B0604020202020204" pitchFamily="34" charset="0"/>
              <a:buChar char="•"/>
            </a:pPr>
            <a:r>
              <a:rPr lang="nl-BE" sz="3600" dirty="0">
                <a:solidFill>
                  <a:srgbClr val="E8870A"/>
                </a:solidFill>
              </a:rPr>
              <a:t>Baseline: Jakarta EE 9</a:t>
            </a:r>
          </a:p>
          <a:p>
            <a:pPr marL="800100" lvl="1" indent="-342900">
              <a:buFont typeface="Arial" panose="020B0604020202020204" pitchFamily="34" charset="0"/>
              <a:buChar char="•"/>
            </a:pPr>
            <a:r>
              <a:rPr lang="nl-BE" sz="2400" dirty="0">
                <a:solidFill>
                  <a:schemeClr val="bg1"/>
                </a:solidFill>
              </a:rPr>
              <a:t>A new </a:t>
            </a:r>
            <a:r>
              <a:rPr lang="nl-BE" sz="2400" dirty="0" err="1">
                <a:solidFill>
                  <a:schemeClr val="bg1"/>
                </a:solidFill>
              </a:rPr>
              <a:t>namespace</a:t>
            </a:r>
            <a:r>
              <a:rPr lang="nl-BE" sz="2400" dirty="0">
                <a:solidFill>
                  <a:schemeClr val="bg1"/>
                </a:solidFill>
              </a:rPr>
              <a:t>: Java EE8 </a:t>
            </a:r>
            <a:r>
              <a:rPr lang="nl-BE" sz="2400" dirty="0">
                <a:solidFill>
                  <a:schemeClr val="bg1"/>
                </a:solidFill>
                <a:sym typeface="Wingdings" panose="05000000000000000000" pitchFamily="2" charset="2"/>
              </a:rPr>
              <a:t> Jakarta EE 9/10</a:t>
            </a:r>
          </a:p>
          <a:p>
            <a:pPr marL="800100" lvl="1" indent="-342900">
              <a:buFont typeface="Arial" panose="020B0604020202020204" pitchFamily="34" charset="0"/>
              <a:buChar char="•"/>
            </a:pPr>
            <a:r>
              <a:rPr lang="nl-BE" sz="2400" dirty="0" err="1">
                <a:solidFill>
                  <a:schemeClr val="bg1"/>
                </a:solidFill>
              </a:rPr>
              <a:t>Servlet</a:t>
            </a:r>
            <a:r>
              <a:rPr lang="nl-BE" sz="2400" dirty="0">
                <a:solidFill>
                  <a:schemeClr val="bg1"/>
                </a:solidFill>
              </a:rPr>
              <a:t> API 5.0: </a:t>
            </a:r>
            <a:r>
              <a:rPr lang="nl-BE" sz="2400" dirty="0" err="1">
                <a:solidFill>
                  <a:schemeClr val="bg1"/>
                </a:solidFill>
              </a:rPr>
              <a:t>javax.servlet</a:t>
            </a:r>
            <a:r>
              <a:rPr lang="nl-BE" sz="2400" dirty="0">
                <a:solidFill>
                  <a:schemeClr val="bg1"/>
                </a:solidFill>
              </a:rPr>
              <a:t> </a:t>
            </a:r>
            <a:r>
              <a:rPr lang="nl-BE" sz="2400" dirty="0">
                <a:solidFill>
                  <a:schemeClr val="bg1"/>
                </a:solidFill>
                <a:sym typeface="Wingdings" panose="05000000000000000000" pitchFamily="2" charset="2"/>
              </a:rPr>
              <a:t> </a:t>
            </a:r>
            <a:r>
              <a:rPr lang="nl-BE" sz="2400" dirty="0" err="1">
                <a:solidFill>
                  <a:schemeClr val="bg1"/>
                </a:solidFill>
                <a:sym typeface="Wingdings" panose="05000000000000000000" pitchFamily="2" charset="2"/>
              </a:rPr>
              <a:t>jakarta.servlet</a:t>
            </a:r>
            <a:endParaRPr lang="nl-BE" sz="2400" dirty="0">
              <a:solidFill>
                <a:schemeClr val="bg1"/>
              </a:solidFill>
              <a:sym typeface="Wingdings" panose="05000000000000000000" pitchFamily="2" charset="2"/>
            </a:endParaRPr>
          </a:p>
          <a:p>
            <a:pPr marL="800100" lvl="1" indent="-342900">
              <a:buFont typeface="Arial" panose="020B0604020202020204" pitchFamily="34" charset="0"/>
              <a:buChar char="•"/>
            </a:pPr>
            <a:r>
              <a:rPr lang="nl-BE" sz="2400" dirty="0">
                <a:solidFill>
                  <a:schemeClr val="bg1"/>
                </a:solidFill>
                <a:sym typeface="Wingdings" panose="05000000000000000000" pitchFamily="2" charset="2"/>
              </a:rPr>
              <a:t>JPA 3.0 : </a:t>
            </a:r>
            <a:r>
              <a:rPr lang="nl-BE" sz="2400" dirty="0" err="1">
                <a:solidFill>
                  <a:schemeClr val="bg1"/>
                </a:solidFill>
                <a:sym typeface="Wingdings" panose="05000000000000000000" pitchFamily="2" charset="2"/>
              </a:rPr>
              <a:t>javax.persistence</a:t>
            </a:r>
            <a:r>
              <a:rPr lang="nl-BE" sz="2400" dirty="0">
                <a:solidFill>
                  <a:schemeClr val="bg1"/>
                </a:solidFill>
                <a:sym typeface="Wingdings" panose="05000000000000000000" pitchFamily="2" charset="2"/>
              </a:rPr>
              <a:t>  </a:t>
            </a:r>
            <a:r>
              <a:rPr lang="nl-BE" sz="2400" dirty="0" err="1">
                <a:solidFill>
                  <a:schemeClr val="bg1"/>
                </a:solidFill>
                <a:sym typeface="Wingdings" panose="05000000000000000000" pitchFamily="2" charset="2"/>
              </a:rPr>
              <a:t>jakarta.persistence</a:t>
            </a:r>
            <a:endParaRPr lang="nl-BE" sz="2400" dirty="0">
              <a:solidFill>
                <a:schemeClr val="bg1"/>
              </a:solidFill>
              <a:sym typeface="Wingdings" panose="05000000000000000000" pitchFamily="2" charset="2"/>
            </a:endParaRPr>
          </a:p>
          <a:p>
            <a:pPr marL="800100" lvl="1" indent="-342900">
              <a:buFont typeface="Arial" panose="020B0604020202020204" pitchFamily="34" charset="0"/>
              <a:buChar char="•"/>
            </a:pPr>
            <a:r>
              <a:rPr lang="nl-BE" sz="2400" dirty="0" err="1">
                <a:solidFill>
                  <a:schemeClr val="bg1"/>
                </a:solidFill>
                <a:sym typeface="Wingdings" panose="05000000000000000000" pitchFamily="2" charset="2"/>
              </a:rPr>
              <a:t>Bean</a:t>
            </a:r>
            <a:r>
              <a:rPr lang="nl-BE" sz="2400" dirty="0">
                <a:solidFill>
                  <a:schemeClr val="bg1"/>
                </a:solidFill>
                <a:sym typeface="Wingdings" panose="05000000000000000000" pitchFamily="2" charset="2"/>
              </a:rPr>
              <a:t> </a:t>
            </a:r>
            <a:r>
              <a:rPr lang="nl-BE" sz="2400" dirty="0" err="1">
                <a:solidFill>
                  <a:schemeClr val="bg1"/>
                </a:solidFill>
                <a:sym typeface="Wingdings" panose="05000000000000000000" pitchFamily="2" charset="2"/>
              </a:rPr>
              <a:t>Validation</a:t>
            </a:r>
            <a:r>
              <a:rPr lang="nl-BE" sz="2400" dirty="0">
                <a:solidFill>
                  <a:schemeClr val="bg1"/>
                </a:solidFill>
                <a:sym typeface="Wingdings" panose="05000000000000000000" pitchFamily="2" charset="2"/>
              </a:rPr>
              <a:t> 3.0 : </a:t>
            </a:r>
            <a:r>
              <a:rPr lang="nl-BE" sz="2400" dirty="0" err="1">
                <a:solidFill>
                  <a:schemeClr val="bg1"/>
                </a:solidFill>
                <a:sym typeface="Wingdings" panose="05000000000000000000" pitchFamily="2" charset="2"/>
              </a:rPr>
              <a:t>javax.validation</a:t>
            </a:r>
            <a:r>
              <a:rPr lang="nl-BE" sz="2400" dirty="0">
                <a:solidFill>
                  <a:schemeClr val="bg1"/>
                </a:solidFill>
                <a:sym typeface="Wingdings" panose="05000000000000000000" pitchFamily="2" charset="2"/>
              </a:rPr>
              <a:t>  </a:t>
            </a:r>
            <a:r>
              <a:rPr lang="nl-BE" sz="2400" dirty="0" err="1">
                <a:solidFill>
                  <a:schemeClr val="bg1"/>
                </a:solidFill>
                <a:sym typeface="Wingdings" panose="05000000000000000000" pitchFamily="2" charset="2"/>
              </a:rPr>
              <a:t>jakarta.validation</a:t>
            </a:r>
            <a:endParaRPr lang="nl-BE" sz="2400" dirty="0">
              <a:solidFill>
                <a:schemeClr val="bg1"/>
              </a:solidFill>
              <a:sym typeface="Wingdings" panose="05000000000000000000" pitchFamily="2" charset="2"/>
            </a:endParaRPr>
          </a:p>
          <a:p>
            <a:pPr marL="800100" lvl="1" indent="-342900">
              <a:buFont typeface="Arial" panose="020B0604020202020204" pitchFamily="34" charset="0"/>
              <a:buChar char="•"/>
            </a:pPr>
            <a:r>
              <a:rPr lang="nl-BE" sz="2400" dirty="0" err="1">
                <a:solidFill>
                  <a:schemeClr val="bg1"/>
                </a:solidFill>
                <a:sym typeface="Wingdings" panose="05000000000000000000" pitchFamily="2" charset="2"/>
              </a:rPr>
              <a:t>Dependency</a:t>
            </a:r>
            <a:r>
              <a:rPr lang="nl-BE" sz="2400" dirty="0">
                <a:solidFill>
                  <a:schemeClr val="bg1"/>
                </a:solidFill>
                <a:sym typeface="Wingdings" panose="05000000000000000000" pitchFamily="2" charset="2"/>
              </a:rPr>
              <a:t> </a:t>
            </a:r>
            <a:r>
              <a:rPr lang="nl-BE" sz="2400" dirty="0" err="1">
                <a:solidFill>
                  <a:schemeClr val="bg1"/>
                </a:solidFill>
                <a:sym typeface="Wingdings" panose="05000000000000000000" pitchFamily="2" charset="2"/>
              </a:rPr>
              <a:t>Injection</a:t>
            </a:r>
            <a:r>
              <a:rPr lang="nl-BE" sz="2400" dirty="0">
                <a:solidFill>
                  <a:schemeClr val="bg1"/>
                </a:solidFill>
                <a:sym typeface="Wingdings" panose="05000000000000000000" pitchFamily="2" charset="2"/>
              </a:rPr>
              <a:t> 2.0 : </a:t>
            </a:r>
            <a:r>
              <a:rPr lang="nl-BE" sz="2400" dirty="0" err="1">
                <a:solidFill>
                  <a:schemeClr val="bg1"/>
                </a:solidFill>
                <a:sym typeface="Wingdings" panose="05000000000000000000" pitchFamily="2" charset="2"/>
              </a:rPr>
              <a:t>javax.inject</a:t>
            </a:r>
            <a:r>
              <a:rPr lang="nl-BE" sz="2400" dirty="0">
                <a:solidFill>
                  <a:schemeClr val="bg1"/>
                </a:solidFill>
                <a:sym typeface="Wingdings" panose="05000000000000000000" pitchFamily="2" charset="2"/>
              </a:rPr>
              <a:t>  </a:t>
            </a:r>
            <a:r>
              <a:rPr lang="nl-BE" sz="2400" dirty="0" err="1">
                <a:solidFill>
                  <a:schemeClr val="bg1"/>
                </a:solidFill>
                <a:sym typeface="Wingdings" panose="05000000000000000000" pitchFamily="2" charset="2"/>
              </a:rPr>
              <a:t>jakarta.inject</a:t>
            </a:r>
            <a:endParaRPr lang="nl-BE" sz="2400" dirty="0">
              <a:solidFill>
                <a:schemeClr val="bg1"/>
              </a:solidFill>
              <a:sym typeface="Wingdings" panose="05000000000000000000" pitchFamily="2" charset="2"/>
            </a:endParaRPr>
          </a:p>
          <a:p>
            <a:endParaRPr lang="nl-BE" sz="2400" dirty="0">
              <a:solidFill>
                <a:srgbClr val="E8870A"/>
              </a:solidFill>
              <a:sym typeface="Wingdings" panose="05000000000000000000" pitchFamily="2" charset="2"/>
            </a:endParaRPr>
          </a:p>
          <a:p>
            <a:r>
              <a:rPr lang="nl-BE" sz="2400" dirty="0" err="1">
                <a:solidFill>
                  <a:srgbClr val="E8870A"/>
                </a:solidFill>
                <a:sym typeface="Wingdings" panose="05000000000000000000" pitchFamily="2" charset="2"/>
              </a:rPr>
              <a:t>All</a:t>
            </a:r>
            <a:r>
              <a:rPr lang="nl-BE" sz="2400" dirty="0">
                <a:solidFill>
                  <a:srgbClr val="E8870A"/>
                </a:solidFill>
                <a:sym typeface="Wingdings" panose="05000000000000000000" pitchFamily="2" charset="2"/>
              </a:rPr>
              <a:t> </a:t>
            </a:r>
            <a:r>
              <a:rPr lang="nl-BE" sz="2400" dirty="0" err="1">
                <a:solidFill>
                  <a:srgbClr val="E8870A"/>
                </a:solidFill>
                <a:sym typeface="Wingdings" panose="05000000000000000000" pitchFamily="2" charset="2"/>
              </a:rPr>
              <a:t>further</a:t>
            </a:r>
            <a:r>
              <a:rPr lang="nl-BE" sz="2400" dirty="0">
                <a:solidFill>
                  <a:srgbClr val="E8870A"/>
                </a:solidFill>
                <a:sym typeface="Wingdings" panose="05000000000000000000" pitchFamily="2" charset="2"/>
              </a:rPr>
              <a:t> API </a:t>
            </a:r>
            <a:r>
              <a:rPr lang="nl-BE" sz="2400" dirty="0" err="1">
                <a:solidFill>
                  <a:srgbClr val="E8870A"/>
                </a:solidFill>
                <a:sym typeface="Wingdings" panose="05000000000000000000" pitchFamily="2" charset="2"/>
              </a:rPr>
              <a:t>evolution</a:t>
            </a:r>
            <a:r>
              <a:rPr lang="nl-BE" sz="2400" dirty="0">
                <a:solidFill>
                  <a:srgbClr val="E8870A"/>
                </a:solidFill>
                <a:sym typeface="Wingdings" panose="05000000000000000000" pitchFamily="2" charset="2"/>
              </a:rPr>
              <a:t> </a:t>
            </a:r>
            <a:r>
              <a:rPr lang="nl-BE" sz="2400" dirty="0" err="1">
                <a:solidFill>
                  <a:srgbClr val="E8870A"/>
                </a:solidFill>
                <a:sym typeface="Wingdings" panose="05000000000000000000" pitchFamily="2" charset="2"/>
              </a:rPr>
              <a:t>will</a:t>
            </a:r>
            <a:r>
              <a:rPr lang="nl-BE" sz="2400" dirty="0">
                <a:solidFill>
                  <a:srgbClr val="E8870A"/>
                </a:solidFill>
                <a:sym typeface="Wingdings" panose="05000000000000000000" pitchFamily="2" charset="2"/>
              </a:rPr>
              <a:t> </a:t>
            </a:r>
            <a:r>
              <a:rPr lang="nl-BE" sz="2400" dirty="0" err="1">
                <a:solidFill>
                  <a:srgbClr val="E8870A"/>
                </a:solidFill>
                <a:sym typeface="Wingdings" panose="05000000000000000000" pitchFamily="2" charset="2"/>
              </a:rPr>
              <a:t>also</a:t>
            </a:r>
            <a:r>
              <a:rPr lang="nl-BE" sz="2400" dirty="0">
                <a:solidFill>
                  <a:srgbClr val="E8870A"/>
                </a:solidFill>
                <a:sym typeface="Wingdings" panose="05000000000000000000" pitchFamily="2" charset="2"/>
              </a:rPr>
              <a:t> happen in </a:t>
            </a:r>
            <a:r>
              <a:rPr lang="nl-BE" sz="2400" dirty="0" err="1">
                <a:solidFill>
                  <a:srgbClr val="E8870A"/>
                </a:solidFill>
                <a:sym typeface="Wingdings" panose="05000000000000000000" pitchFamily="2" charset="2"/>
              </a:rPr>
              <a:t>jakarta</a:t>
            </a:r>
            <a:r>
              <a:rPr lang="nl-BE" sz="2400" dirty="0">
                <a:solidFill>
                  <a:srgbClr val="E8870A"/>
                </a:solidFill>
                <a:sym typeface="Wingdings" panose="05000000000000000000" pitchFamily="2" charset="2"/>
              </a:rPr>
              <a:t> </a:t>
            </a:r>
            <a:r>
              <a:rPr lang="nl-BE" sz="2400" dirty="0" err="1">
                <a:solidFill>
                  <a:srgbClr val="E8870A"/>
                </a:solidFill>
                <a:sym typeface="Wingdings" panose="05000000000000000000" pitchFamily="2" charset="2"/>
              </a:rPr>
              <a:t>namespace</a:t>
            </a:r>
            <a:endParaRPr lang="nl-BE" sz="2400" dirty="0">
              <a:solidFill>
                <a:srgbClr val="E8870A"/>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2811" r="20840" b="3582"/>
          <a:stretch>
            <a:fillRect/>
          </a:stretch>
        </p:blipFill>
        <p:spPr>
          <a:xfrm>
            <a:off x="12298819" y="0"/>
            <a:ext cx="5989181" cy="4812391"/>
          </a:xfrm>
          <a:prstGeom prst="rect">
            <a:avLst/>
          </a:prstGeom>
        </p:spPr>
      </p:pic>
      <p:grpSp>
        <p:nvGrpSpPr>
          <p:cNvPr id="5" name="Group 5"/>
          <p:cNvGrpSpPr>
            <a:grpSpLocks noChangeAspect="1"/>
          </p:cNvGrpSpPr>
          <p:nvPr/>
        </p:nvGrpSpPr>
        <p:grpSpPr>
          <a:xfrm>
            <a:off x="13472280" y="155787"/>
            <a:ext cx="4177328" cy="4177311"/>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7681" r="-17681"/>
              </a:stretch>
            </a:blipFill>
          </p:spPr>
        </p:sp>
      </p:gr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10" name="Tekstvak 9">
            <a:extLst>
              <a:ext uri="{FF2B5EF4-FFF2-40B4-BE49-F238E27FC236}">
                <a16:creationId xmlns:a16="http://schemas.microsoft.com/office/drawing/2014/main" id="{01F6762E-4298-4FAD-D85A-57EC81CA2C39}"/>
              </a:ext>
            </a:extLst>
          </p:cNvPr>
          <p:cNvSpPr txBox="1"/>
          <p:nvPr/>
        </p:nvSpPr>
        <p:spPr>
          <a:xfrm>
            <a:off x="990600" y="2226984"/>
            <a:ext cx="8951618" cy="1938992"/>
          </a:xfrm>
          <a:prstGeom prst="rect">
            <a:avLst/>
          </a:prstGeom>
          <a:noFill/>
        </p:spPr>
        <p:txBody>
          <a:bodyPr wrap="none" rtlCol="0">
            <a:spAutoFit/>
          </a:bodyPr>
          <a:lstStyle/>
          <a:p>
            <a:r>
              <a:rPr lang="nl-BE" sz="3600" dirty="0" err="1">
                <a:solidFill>
                  <a:srgbClr val="E8870A"/>
                </a:solidFill>
              </a:rPr>
              <a:t>Migrating</a:t>
            </a:r>
            <a:r>
              <a:rPr lang="nl-BE" sz="3600" dirty="0">
                <a:solidFill>
                  <a:srgbClr val="E8870A"/>
                </a:solidFill>
              </a:rPr>
              <a:t> </a:t>
            </a:r>
            <a:r>
              <a:rPr lang="nl-BE" sz="3600" dirty="0" err="1">
                <a:solidFill>
                  <a:srgbClr val="E8870A"/>
                </a:solidFill>
              </a:rPr>
              <a:t>with</a:t>
            </a:r>
            <a:r>
              <a:rPr lang="nl-BE" sz="3600" dirty="0">
                <a:solidFill>
                  <a:srgbClr val="E8870A"/>
                </a:solidFill>
              </a:rPr>
              <a:t> </a:t>
            </a:r>
            <a:r>
              <a:rPr lang="nl-BE" sz="3600" dirty="0" err="1">
                <a:solidFill>
                  <a:srgbClr val="E8870A"/>
                </a:solidFill>
              </a:rPr>
              <a:t>the</a:t>
            </a:r>
            <a:r>
              <a:rPr lang="nl-BE" sz="3600" dirty="0">
                <a:solidFill>
                  <a:srgbClr val="E8870A"/>
                </a:solidFill>
              </a:rPr>
              <a:t> help of IDE</a:t>
            </a:r>
          </a:p>
          <a:p>
            <a:endParaRPr lang="nl-BE" sz="3600" dirty="0">
              <a:solidFill>
                <a:srgbClr val="E8870A"/>
              </a:solidFill>
            </a:endParaRPr>
          </a:p>
          <a:p>
            <a:r>
              <a:rPr lang="nl-BE" sz="2400" dirty="0" err="1">
                <a:solidFill>
                  <a:schemeClr val="bg1"/>
                </a:solidFill>
              </a:rPr>
              <a:t>With</a:t>
            </a:r>
            <a:r>
              <a:rPr lang="nl-BE" sz="2400" dirty="0">
                <a:solidFill>
                  <a:schemeClr val="bg1"/>
                </a:solidFill>
              </a:rPr>
              <a:t> </a:t>
            </a:r>
            <a:r>
              <a:rPr lang="nl-BE" sz="2400" dirty="0" err="1">
                <a:solidFill>
                  <a:schemeClr val="bg1"/>
                </a:solidFill>
              </a:rPr>
              <a:t>inteeliJ</a:t>
            </a:r>
            <a:r>
              <a:rPr lang="nl-BE" sz="2400" dirty="0">
                <a:solidFill>
                  <a:schemeClr val="bg1"/>
                </a:solidFill>
              </a:rPr>
              <a:t> </a:t>
            </a:r>
            <a:r>
              <a:rPr lang="nl-BE" sz="2400" dirty="0" err="1">
                <a:solidFill>
                  <a:schemeClr val="bg1"/>
                </a:solidFill>
              </a:rPr>
              <a:t>you</a:t>
            </a:r>
            <a:r>
              <a:rPr lang="nl-BE" sz="2400" dirty="0">
                <a:solidFill>
                  <a:schemeClr val="bg1"/>
                </a:solidFill>
              </a:rPr>
              <a:t> </a:t>
            </a:r>
            <a:r>
              <a:rPr lang="nl-BE" sz="2400" dirty="0" err="1">
                <a:solidFill>
                  <a:schemeClr val="bg1"/>
                </a:solidFill>
              </a:rPr>
              <a:t>can</a:t>
            </a:r>
            <a:r>
              <a:rPr lang="nl-BE" sz="2400" dirty="0">
                <a:solidFill>
                  <a:schemeClr val="bg1"/>
                </a:solidFill>
              </a:rPr>
              <a:t> </a:t>
            </a:r>
            <a:r>
              <a:rPr lang="nl-BE" sz="2400" dirty="0" err="1">
                <a:solidFill>
                  <a:schemeClr val="bg1"/>
                </a:solidFill>
              </a:rPr>
              <a:t>migrate</a:t>
            </a:r>
            <a:r>
              <a:rPr lang="nl-BE" sz="2400" dirty="0">
                <a:solidFill>
                  <a:schemeClr val="bg1"/>
                </a:solidFill>
              </a:rPr>
              <a:t> </a:t>
            </a:r>
            <a:r>
              <a:rPr lang="nl-BE" sz="2400" dirty="0" err="1">
                <a:solidFill>
                  <a:schemeClr val="bg1"/>
                </a:solidFill>
              </a:rPr>
              <a:t>your</a:t>
            </a:r>
            <a:r>
              <a:rPr lang="nl-BE" sz="2400" dirty="0">
                <a:solidFill>
                  <a:schemeClr val="bg1"/>
                </a:solidFill>
              </a:rPr>
              <a:t> project </a:t>
            </a:r>
            <a:r>
              <a:rPr lang="nl-BE" sz="2400" dirty="0" err="1">
                <a:solidFill>
                  <a:schemeClr val="bg1"/>
                </a:solidFill>
              </a:rPr>
              <a:t>fast</a:t>
            </a:r>
            <a:r>
              <a:rPr lang="nl-BE" sz="2400" dirty="0">
                <a:solidFill>
                  <a:schemeClr val="bg1"/>
                </a:solidFill>
              </a:rPr>
              <a:t>:</a:t>
            </a:r>
          </a:p>
          <a:p>
            <a:r>
              <a:rPr lang="nl-BE" sz="2400" dirty="0">
                <a:solidFill>
                  <a:schemeClr val="bg1"/>
                </a:solidFill>
              </a:rPr>
              <a:t>Go </a:t>
            </a:r>
            <a:r>
              <a:rPr lang="nl-BE" sz="2400" dirty="0" err="1">
                <a:solidFill>
                  <a:schemeClr val="bg1"/>
                </a:solidFill>
              </a:rPr>
              <a:t>to</a:t>
            </a:r>
            <a:r>
              <a:rPr lang="nl-BE" sz="2400" dirty="0">
                <a:solidFill>
                  <a:schemeClr val="bg1"/>
                </a:solidFill>
              </a:rPr>
              <a:t> </a:t>
            </a:r>
            <a:r>
              <a:rPr lang="nl-BE" sz="2400" dirty="0" err="1">
                <a:solidFill>
                  <a:schemeClr val="bg1"/>
                </a:solidFill>
              </a:rPr>
              <a:t>refactor</a:t>
            </a:r>
            <a:r>
              <a:rPr lang="nl-BE" sz="2400" dirty="0">
                <a:solidFill>
                  <a:schemeClr val="bg1"/>
                </a:solidFill>
              </a:rPr>
              <a:t> </a:t>
            </a:r>
            <a:r>
              <a:rPr lang="nl-BE" sz="2400" dirty="0">
                <a:solidFill>
                  <a:schemeClr val="bg1"/>
                </a:solidFill>
                <a:sym typeface="Wingdings" panose="05000000000000000000" pitchFamily="2" charset="2"/>
              </a:rPr>
              <a:t> </a:t>
            </a:r>
            <a:r>
              <a:rPr lang="nl-BE" sz="2400" dirty="0" err="1">
                <a:solidFill>
                  <a:schemeClr val="bg1"/>
                </a:solidFill>
                <a:sym typeface="Wingdings" panose="05000000000000000000" pitchFamily="2" charset="2"/>
              </a:rPr>
              <a:t>Migrate</a:t>
            </a:r>
            <a:r>
              <a:rPr lang="nl-BE" sz="2400" dirty="0">
                <a:solidFill>
                  <a:schemeClr val="bg1"/>
                </a:solidFill>
                <a:sym typeface="Wingdings" panose="05000000000000000000" pitchFamily="2" charset="2"/>
              </a:rPr>
              <a:t> packages </a:t>
            </a:r>
            <a:r>
              <a:rPr lang="nl-BE" sz="2400" dirty="0" err="1">
                <a:solidFill>
                  <a:schemeClr val="bg1"/>
                </a:solidFill>
                <a:sym typeface="Wingdings" panose="05000000000000000000" pitchFamily="2" charset="2"/>
              </a:rPr>
              <a:t>and</a:t>
            </a:r>
            <a:r>
              <a:rPr lang="nl-BE" sz="2400" dirty="0">
                <a:solidFill>
                  <a:schemeClr val="bg1"/>
                </a:solidFill>
                <a:sym typeface="Wingdings" panose="05000000000000000000" pitchFamily="2" charset="2"/>
              </a:rPr>
              <a:t> classes -&gt; Java EE </a:t>
            </a:r>
            <a:r>
              <a:rPr lang="nl-BE" sz="2400" dirty="0" err="1">
                <a:solidFill>
                  <a:schemeClr val="bg1"/>
                </a:solidFill>
                <a:sym typeface="Wingdings" panose="05000000000000000000" pitchFamily="2" charset="2"/>
              </a:rPr>
              <a:t>to</a:t>
            </a:r>
            <a:r>
              <a:rPr lang="nl-BE" sz="2400" dirty="0">
                <a:solidFill>
                  <a:schemeClr val="bg1"/>
                </a:solidFill>
                <a:sym typeface="Wingdings" panose="05000000000000000000" pitchFamily="2" charset="2"/>
              </a:rPr>
              <a:t> Jakarta EE</a:t>
            </a:r>
            <a:endParaRPr lang="nl-BE" sz="2400" dirty="0">
              <a:solidFill>
                <a:schemeClr val="bg1"/>
              </a:solidFill>
            </a:endParaRPr>
          </a:p>
        </p:txBody>
      </p:sp>
      <p:pic>
        <p:nvPicPr>
          <p:cNvPr id="12" name="Afbeelding 11">
            <a:extLst>
              <a:ext uri="{FF2B5EF4-FFF2-40B4-BE49-F238E27FC236}">
                <a16:creationId xmlns:a16="http://schemas.microsoft.com/office/drawing/2014/main" id="{DE41AE95-4654-8FC0-F23B-DA8913D797F6}"/>
              </a:ext>
            </a:extLst>
          </p:cNvPr>
          <p:cNvPicPr>
            <a:picLocks noChangeAspect="1"/>
          </p:cNvPicPr>
          <p:nvPr/>
        </p:nvPicPr>
        <p:blipFill>
          <a:blip r:embed="rId10"/>
          <a:stretch>
            <a:fillRect/>
          </a:stretch>
        </p:blipFill>
        <p:spPr>
          <a:xfrm>
            <a:off x="993913" y="4533900"/>
            <a:ext cx="9155496" cy="4343253"/>
          </a:xfrm>
          <a:prstGeom prst="rect">
            <a:avLst/>
          </a:prstGeom>
        </p:spPr>
      </p:pic>
    </p:spTree>
    <p:extLst>
      <p:ext uri="{BB962C8B-B14F-4D97-AF65-F5344CB8AC3E}">
        <p14:creationId xmlns:p14="http://schemas.microsoft.com/office/powerpoint/2010/main" val="205598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7539647" y="4638187"/>
            <a:ext cx="9719653" cy="4620113"/>
            <a:chOff x="0" y="0"/>
            <a:chExt cx="12959537" cy="6160150"/>
          </a:xfrm>
        </p:grpSpPr>
        <p:pic>
          <p:nvPicPr>
            <p:cNvPr id="3" name="Picture 3"/>
            <p:cNvPicPr>
              <a:picLocks noChangeAspect="1"/>
            </p:cNvPicPr>
            <p:nvPr/>
          </p:nvPicPr>
          <p:blipFill>
            <a:blip r:embed="rId2"/>
            <a:srcRect t="14394" b="14394"/>
            <a:stretch>
              <a:fillRect/>
            </a:stretch>
          </p:blipFill>
          <p:spPr>
            <a:xfrm>
              <a:off x="0" y="0"/>
              <a:ext cx="12959537" cy="6160150"/>
            </a:xfrm>
            <a:prstGeom prst="rect">
              <a:avLst/>
            </a:prstGeom>
          </p:spPr>
        </p:pic>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28" b="66627"/>
          <a:stretch>
            <a:fillRect/>
          </a:stretch>
        </p:blipFill>
        <p:spPr>
          <a:xfrm>
            <a:off x="-9525" y="8923309"/>
            <a:ext cx="989911" cy="1373216"/>
          </a:xfrm>
          <a:prstGeom prst="rect">
            <a:avLst/>
          </a:prstGeom>
        </p:spPr>
      </p:pic>
      <p:grpSp>
        <p:nvGrpSpPr>
          <p:cNvPr id="5" name="Group 5"/>
          <p:cNvGrpSpPr/>
          <p:nvPr/>
        </p:nvGrpSpPr>
        <p:grpSpPr>
          <a:xfrm rot="-10800000">
            <a:off x="16963528" y="364165"/>
            <a:ext cx="797186" cy="664535"/>
            <a:chOff x="0" y="0"/>
            <a:chExt cx="1062914" cy="886047"/>
          </a:xfrm>
        </p:grpSpPr>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562640" cy="886047"/>
            </a:xfrm>
            <a:prstGeom prst="rect">
              <a:avLst/>
            </a:prstGeom>
          </p:spPr>
        </p:pic>
        <p:pic>
          <p:nvPicPr>
            <p:cNvPr id="7" name="Picture 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67570" y="395351"/>
              <a:ext cx="95344" cy="95344"/>
            </a:xfrm>
            <a:prstGeom prst="rect">
              <a:avLst/>
            </a:prstGeom>
          </p:spPr>
        </p:pic>
        <p:pic>
          <p:nvPicPr>
            <p:cNvPr id="8" name="Picture 8"/>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67570" y="790702"/>
              <a:ext cx="95344" cy="95344"/>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67570" y="0"/>
              <a:ext cx="95344" cy="95344"/>
            </a:xfrm>
            <a:prstGeom prst="rect">
              <a:avLst/>
            </a:prstGeom>
          </p:spPr>
        </p:pic>
      </p:grpSp>
      <p:pic>
        <p:nvPicPr>
          <p:cNvPr id="10" name="Picture 10"/>
          <p:cNvPicPr>
            <a:picLocks noChangeAspect="1"/>
          </p:cNvPicPr>
          <p:nvPr/>
        </p:nvPicPr>
        <p:blipFill>
          <a:blip r:embed="rId11"/>
          <a:srcRect/>
          <a:stretch>
            <a:fillRect/>
          </a:stretch>
        </p:blipFill>
        <p:spPr>
          <a:xfrm>
            <a:off x="248221" y="235012"/>
            <a:ext cx="2304408" cy="623150"/>
          </a:xfrm>
          <a:prstGeom prst="rect">
            <a:avLst/>
          </a:prstGeom>
        </p:spPr>
      </p:pic>
      <p:sp>
        <p:nvSpPr>
          <p:cNvPr id="13" name="Tekstvak 12">
            <a:extLst>
              <a:ext uri="{FF2B5EF4-FFF2-40B4-BE49-F238E27FC236}">
                <a16:creationId xmlns:a16="http://schemas.microsoft.com/office/drawing/2014/main" id="{01F6762E-4298-4FAD-D85A-57EC81CA2C39}"/>
              </a:ext>
            </a:extLst>
          </p:cNvPr>
          <p:cNvSpPr txBox="1"/>
          <p:nvPr/>
        </p:nvSpPr>
        <p:spPr>
          <a:xfrm>
            <a:off x="990600" y="2226984"/>
            <a:ext cx="15697200" cy="1938992"/>
          </a:xfrm>
          <a:prstGeom prst="rect">
            <a:avLst/>
          </a:prstGeom>
          <a:noFill/>
        </p:spPr>
        <p:txBody>
          <a:bodyPr wrap="square" rtlCol="0">
            <a:spAutoFit/>
          </a:bodyPr>
          <a:lstStyle/>
          <a:p>
            <a:r>
              <a:rPr lang="nl-BE" sz="3600" dirty="0">
                <a:solidFill>
                  <a:srgbClr val="E8870A"/>
                </a:solidFill>
              </a:rPr>
              <a:t>Support </a:t>
            </a:r>
            <a:r>
              <a:rPr lang="nl-BE" sz="3600" dirty="0" err="1">
                <a:solidFill>
                  <a:srgbClr val="E8870A"/>
                </a:solidFill>
              </a:rPr>
              <a:t>for</a:t>
            </a:r>
            <a:r>
              <a:rPr lang="nl-BE" sz="3600" dirty="0">
                <a:solidFill>
                  <a:srgbClr val="E8870A"/>
                </a:solidFill>
              </a:rPr>
              <a:t> native images (AOT)</a:t>
            </a:r>
          </a:p>
          <a:p>
            <a:endParaRPr lang="nl-BE" sz="3600" dirty="0">
              <a:solidFill>
                <a:schemeClr val="bg1"/>
              </a:solidFill>
            </a:endParaRPr>
          </a:p>
          <a:p>
            <a:pPr algn="l"/>
            <a:r>
              <a:rPr lang="en-US" sz="2400" i="0" dirty="0">
                <a:solidFill>
                  <a:schemeClr val="bg1"/>
                </a:solidFill>
                <a:effectLst/>
                <a:latin typeface="Raleway" panose="020F0502020204030204" pitchFamily="2" charset="0"/>
              </a:rPr>
              <a:t>With spring Boot 3 application can now be converted into </a:t>
            </a:r>
            <a:r>
              <a:rPr lang="en-US" sz="2400" i="0" dirty="0" err="1">
                <a:solidFill>
                  <a:schemeClr val="bg1"/>
                </a:solidFill>
                <a:effectLst/>
                <a:latin typeface="Raleway" panose="020F0502020204030204" pitchFamily="2" charset="0"/>
              </a:rPr>
              <a:t>GraalVM</a:t>
            </a:r>
            <a:r>
              <a:rPr lang="en-US" sz="2400" i="0" dirty="0">
                <a:solidFill>
                  <a:schemeClr val="bg1"/>
                </a:solidFill>
                <a:effectLst/>
                <a:latin typeface="Raleway" panose="020F0502020204030204" pitchFamily="2" charset="0"/>
              </a:rPr>
              <a:t> native images which can provide </a:t>
            </a:r>
            <a:r>
              <a:rPr lang="en-US" sz="2400" b="1" i="0" dirty="0">
                <a:solidFill>
                  <a:schemeClr val="bg1"/>
                </a:solidFill>
                <a:effectLst/>
                <a:latin typeface="Raleway" panose="020F0502020204030204" pitchFamily="2" charset="0"/>
              </a:rPr>
              <a:t>significant memory and startup-up performance improvements.</a:t>
            </a:r>
            <a:endParaRPr lang="en-US" sz="2400" b="0" i="0" dirty="0">
              <a:solidFill>
                <a:schemeClr val="bg1"/>
              </a:solidFill>
              <a:effectLst/>
              <a:latin typeface="Raleway" panose="020F0502020204030204"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638" r="22638"/>
          <a:stretch>
            <a:fillRect/>
          </a:stretch>
        </p:blipFill>
        <p:spPr>
          <a:xfrm>
            <a:off x="9838614" y="0"/>
            <a:ext cx="8449386" cy="10287000"/>
          </a:xfrm>
          <a:prstGeom prst="rect">
            <a:avLst/>
          </a:prstGeom>
        </p:spPr>
      </p:pic>
      <p:grpSp>
        <p:nvGrpSpPr>
          <p:cNvPr id="3" name="Group 3"/>
          <p:cNvGrpSpPr/>
          <p:nvPr/>
        </p:nvGrpSpPr>
        <p:grpSpPr>
          <a:xfrm>
            <a:off x="320878" y="247664"/>
            <a:ext cx="1165884" cy="1233164"/>
            <a:chOff x="0" y="0"/>
            <a:chExt cx="1554512" cy="1644218"/>
          </a:xfrm>
        </p:grpSpPr>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555419" cy="874676"/>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9093" y="0"/>
              <a:ext cx="555419" cy="874676"/>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1186692"/>
              <a:ext cx="555419" cy="457527"/>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99093" y="1186692"/>
              <a:ext cx="555419" cy="457527"/>
            </a:xfrm>
            <a:prstGeom prst="rect">
              <a:avLst/>
            </a:prstGeom>
          </p:spPr>
        </p:pic>
      </p:grpSp>
      <p:pic>
        <p:nvPicPr>
          <p:cNvPr id="8" name="Picture 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144000" y="8203342"/>
            <a:ext cx="1370713" cy="863549"/>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144000" y="9137701"/>
            <a:ext cx="1370713" cy="863549"/>
          </a:xfrm>
          <a:prstGeom prst="rect">
            <a:avLst/>
          </a:prstGeom>
        </p:spPr>
      </p:pic>
      <p:pic>
        <p:nvPicPr>
          <p:cNvPr id="10" name="Picture 1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144000" y="7278769"/>
            <a:ext cx="1370713" cy="863549"/>
          </a:xfrm>
          <a:prstGeom prst="rect">
            <a:avLst/>
          </a:prstGeom>
        </p:spPr>
      </p:pic>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144000" y="6355270"/>
            <a:ext cx="1370713" cy="86354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2811" r="20840" b="3582"/>
          <a:stretch>
            <a:fillRect/>
          </a:stretch>
        </p:blipFill>
        <p:spPr>
          <a:xfrm>
            <a:off x="12298819" y="0"/>
            <a:ext cx="5989181" cy="4812391"/>
          </a:xfrm>
          <a:prstGeom prst="rect">
            <a:avLst/>
          </a:prstGeom>
        </p:spPr>
      </p:pic>
      <p:grpSp>
        <p:nvGrpSpPr>
          <p:cNvPr id="5" name="Group 5"/>
          <p:cNvGrpSpPr>
            <a:grpSpLocks noChangeAspect="1"/>
          </p:cNvGrpSpPr>
          <p:nvPr/>
        </p:nvGrpSpPr>
        <p:grpSpPr>
          <a:xfrm>
            <a:off x="13472280" y="155787"/>
            <a:ext cx="4177328" cy="4177311"/>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7681" r="-17681"/>
              </a:stretch>
            </a:blipFill>
          </p:spPr>
        </p:sp>
      </p:gr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10" name="Tekstvak 9">
            <a:extLst>
              <a:ext uri="{FF2B5EF4-FFF2-40B4-BE49-F238E27FC236}">
                <a16:creationId xmlns:a16="http://schemas.microsoft.com/office/drawing/2014/main" id="{01F6762E-4298-4FAD-D85A-57EC81CA2C39}"/>
              </a:ext>
            </a:extLst>
          </p:cNvPr>
          <p:cNvSpPr txBox="1"/>
          <p:nvPr/>
        </p:nvSpPr>
        <p:spPr>
          <a:xfrm>
            <a:off x="990601" y="2226984"/>
            <a:ext cx="12122559" cy="5632311"/>
          </a:xfrm>
          <a:prstGeom prst="rect">
            <a:avLst/>
          </a:prstGeom>
          <a:noFill/>
        </p:spPr>
        <p:txBody>
          <a:bodyPr wrap="square" rtlCol="0">
            <a:spAutoFit/>
          </a:bodyPr>
          <a:lstStyle/>
          <a:p>
            <a:r>
              <a:rPr lang="nl-BE" sz="3600" dirty="0" err="1">
                <a:solidFill>
                  <a:srgbClr val="E8870A"/>
                </a:solidFill>
              </a:rPr>
              <a:t>Observability</a:t>
            </a:r>
            <a:r>
              <a:rPr lang="nl-BE" sz="3600" dirty="0">
                <a:solidFill>
                  <a:srgbClr val="E8870A"/>
                </a:solidFill>
              </a:rPr>
              <a:t> (Micrometer)</a:t>
            </a:r>
          </a:p>
          <a:p>
            <a:endParaRPr lang="nl-BE" sz="3600" dirty="0">
              <a:solidFill>
                <a:schemeClr val="bg1"/>
              </a:solidFill>
            </a:endParaRPr>
          </a:p>
          <a:p>
            <a:pPr algn="l"/>
            <a:r>
              <a:rPr lang="en-US" sz="2400" b="1" i="0" dirty="0">
                <a:solidFill>
                  <a:schemeClr val="bg1"/>
                </a:solidFill>
                <a:effectLst/>
                <a:latin typeface="Raleway" pitchFamily="2" charset="0"/>
              </a:rPr>
              <a:t>Observability is the ability to measure the internal state of a system only by its external outputs</a:t>
            </a:r>
            <a:r>
              <a:rPr lang="en-US" sz="2400" b="0" i="0" dirty="0">
                <a:solidFill>
                  <a:schemeClr val="bg1"/>
                </a:solidFill>
                <a:effectLst/>
                <a:latin typeface="Raleway" pitchFamily="2" charset="0"/>
              </a:rPr>
              <a:t> (logs, metrics, and traces). </a:t>
            </a:r>
          </a:p>
          <a:p>
            <a:pPr algn="l"/>
            <a:endParaRPr lang="en-US" sz="2400" b="0" i="0" dirty="0">
              <a:solidFill>
                <a:schemeClr val="bg1"/>
              </a:solidFill>
              <a:effectLst/>
              <a:latin typeface="Raleway" pitchFamily="2" charset="0"/>
            </a:endParaRPr>
          </a:p>
          <a:p>
            <a:pPr algn="l"/>
            <a:r>
              <a:rPr lang="en-US" sz="2400" b="0" i="0" dirty="0">
                <a:solidFill>
                  <a:schemeClr val="bg1"/>
                </a:solidFill>
                <a:effectLst/>
                <a:latin typeface="Raleway" pitchFamily="2" charset="0"/>
              </a:rPr>
              <a:t>As we know, Micrometer is the metrics and tracing collection façade of a spring boot application that uses Actuator.</a:t>
            </a:r>
          </a:p>
          <a:p>
            <a:pPr algn="l"/>
            <a:endParaRPr lang="en-US" sz="2400" dirty="0">
              <a:solidFill>
                <a:schemeClr val="bg1"/>
              </a:solidFill>
              <a:latin typeface="Raleway" pitchFamily="2" charset="0"/>
            </a:endParaRPr>
          </a:p>
          <a:p>
            <a:pPr algn="l"/>
            <a:r>
              <a:rPr lang="en-US" sz="2400" b="0" i="0" dirty="0">
                <a:solidFill>
                  <a:schemeClr val="bg1"/>
                </a:solidFill>
                <a:effectLst/>
                <a:latin typeface="Raleway" pitchFamily="2" charset="0"/>
              </a:rPr>
              <a:t>Spring boot offers us the </a:t>
            </a:r>
            <a:r>
              <a:rPr lang="en-US" sz="2400" b="0" i="0" dirty="0" err="1">
                <a:solidFill>
                  <a:schemeClr val="bg1"/>
                </a:solidFill>
                <a:effectLst/>
                <a:latin typeface="Raleway" pitchFamily="2" charset="0"/>
              </a:rPr>
              <a:t>ObservationRegistry</a:t>
            </a:r>
            <a:r>
              <a:rPr lang="en-US" sz="2400" b="0" i="0" dirty="0">
                <a:solidFill>
                  <a:schemeClr val="bg1"/>
                </a:solidFill>
                <a:effectLst/>
                <a:latin typeface="Raleway" pitchFamily="2" charset="0"/>
              </a:rPr>
              <a:t> interface that can be implemented to create observation which provides a </a:t>
            </a:r>
            <a:r>
              <a:rPr lang="en-US" sz="2400" b="0" i="0" dirty="0" err="1">
                <a:solidFill>
                  <a:schemeClr val="bg1"/>
                </a:solidFill>
                <a:effectLst/>
                <a:latin typeface="Raleway" pitchFamily="2" charset="0"/>
              </a:rPr>
              <a:t>spingle</a:t>
            </a:r>
            <a:r>
              <a:rPr lang="en-US" sz="2400" b="0" i="0" dirty="0">
                <a:solidFill>
                  <a:schemeClr val="bg1"/>
                </a:solidFill>
                <a:effectLst/>
                <a:latin typeface="Raleway" pitchFamily="2" charset="0"/>
              </a:rPr>
              <a:t> API for both metrics and traces.</a:t>
            </a:r>
            <a:br>
              <a:rPr lang="en-US" sz="2400" b="0" i="0" dirty="0">
                <a:solidFill>
                  <a:schemeClr val="bg1"/>
                </a:solidFill>
                <a:effectLst/>
                <a:latin typeface="Raleway" pitchFamily="2" charset="0"/>
              </a:rPr>
            </a:br>
            <a:br>
              <a:rPr lang="en-US" sz="2400" b="0" i="0" dirty="0">
                <a:solidFill>
                  <a:schemeClr val="bg1"/>
                </a:solidFill>
                <a:effectLst/>
                <a:latin typeface="Raleway" pitchFamily="2" charset="0"/>
              </a:rPr>
            </a:br>
            <a:r>
              <a:rPr lang="en-US" sz="2400" b="0" i="0" dirty="0">
                <a:solidFill>
                  <a:schemeClr val="bg1"/>
                </a:solidFill>
                <a:effectLst/>
                <a:latin typeface="Raleway" pitchFamily="2" charset="0"/>
              </a:rPr>
              <a:t>Observations have a lifecycle that’s as simple as this diagram shows:</a:t>
            </a:r>
          </a:p>
          <a:p>
            <a:pPr algn="l"/>
            <a:endParaRPr lang="en-US" sz="2400" dirty="0">
              <a:solidFill>
                <a:schemeClr val="bg1"/>
              </a:solidFill>
              <a:latin typeface="Raleway" pitchFamily="2" charset="0"/>
            </a:endParaRPr>
          </a:p>
          <a:p>
            <a:pPr algn="l"/>
            <a:endParaRPr lang="en-US" sz="2400" b="0" i="0" dirty="0">
              <a:solidFill>
                <a:schemeClr val="bg1"/>
              </a:solidFill>
              <a:effectLst/>
              <a:latin typeface="Raleway" pitchFamily="2" charset="0"/>
            </a:endParaRPr>
          </a:p>
        </p:txBody>
      </p:sp>
      <p:pic>
        <p:nvPicPr>
          <p:cNvPr id="1026" name="Picture 2" descr="Observation StateChart">
            <a:extLst>
              <a:ext uri="{FF2B5EF4-FFF2-40B4-BE49-F238E27FC236}">
                <a16:creationId xmlns:a16="http://schemas.microsoft.com/office/drawing/2014/main" id="{7698377C-2BFE-C6AE-A540-2B59842896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0431" y="7282351"/>
            <a:ext cx="6172200"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010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6298</TotalTime>
  <Words>914</Words>
  <Application>Microsoft Office PowerPoint</Application>
  <PresentationFormat>Aangepast</PresentationFormat>
  <Paragraphs>64</Paragraphs>
  <Slides>18</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18</vt:i4>
      </vt:variant>
    </vt:vector>
  </HeadingPairs>
  <TitlesOfParts>
    <vt:vector size="24" baseType="lpstr">
      <vt:lpstr>Arial</vt:lpstr>
      <vt:lpstr>Calibri</vt:lpstr>
      <vt:lpstr>Open Sans Bold</vt:lpstr>
      <vt:lpstr>Wingdings</vt:lpstr>
      <vt:lpstr>Raleway</vt:lpstr>
      <vt:lpstr>Office Theme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Client Presentation</dc:title>
  <dc:creator>Michael Branders</dc:creator>
  <cp:lastModifiedBy>Michael Branders</cp:lastModifiedBy>
  <cp:revision>9</cp:revision>
  <dcterms:created xsi:type="dcterms:W3CDTF">2006-08-16T00:00:00Z</dcterms:created>
  <dcterms:modified xsi:type="dcterms:W3CDTF">2024-05-20T14:12:21Z</dcterms:modified>
  <dc:identifier>DAE4nIrG1s0</dc:identifier>
</cp:coreProperties>
</file>